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2192000" cy="6858000"/>
  <p:notesSz cx="6858000" cy="9144000"/>
  <p:embeddedFontLst>
    <p:embeddedFont>
      <p:font typeface="Rajdhani" panose="020B0604020202020204" charset="0"/>
      <p:regular r:id="rId33"/>
      <p:bold r:id="rId34"/>
    </p:embeddedFont>
    <p:embeddedFont>
      <p:font typeface="Play" panose="020B0604020202020204" charset="0"/>
      <p:regular r:id="rId35"/>
      <p:bold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hQ2rQ8XT0jZJ/z0p2qtm/L05hU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1259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15f5ad255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3215f5ad255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AI-generated content may be incorrect.</a:t>
            </a:r>
            <a:br>
              <a:rPr lang="en-GB"/>
            </a:br>
            <a:r>
              <a:rPr lang="en-GB"/>
              <a:t/>
            </a:r>
            <a:br>
              <a:rPr lang="en-GB"/>
            </a:br>
            <a:r>
              <a:rPr lang="en-GB"/>
              <a:t>---</a:t>
            </a:r>
            <a:br>
              <a:rPr lang="en-GB"/>
            </a:br>
            <a:r>
              <a:rPr lang="en-GB"/>
              <a:t/>
            </a:r>
            <a:br>
              <a:rPr lang="en-GB"/>
            </a:br>
            <a:r>
              <a:rPr lang="en-GB"/>
              <a:t>ERCOFTAC is a leading European association in the field of turbulence research and engineering. In this presentation, we will explore the mission, structure, and benefits of ERCOFTAC.</a:t>
            </a:r>
            <a:br>
              <a:rPr lang="en-GB"/>
            </a:br>
            <a:r>
              <a:rPr lang="en-GB"/>
              <a:t/>
            </a:r>
            <a:br>
              <a:rPr lang="en-GB"/>
            </a:br>
            <a:endParaRPr/>
          </a:p>
        </p:txBody>
      </p:sp>
      <p:sp>
        <p:nvSpPr>
          <p:cNvPr id="162" name="Google Shape;162;g3215f5ad255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extLst>
      <p:ext uri="{BB962C8B-B14F-4D97-AF65-F5344CB8AC3E}">
        <p14:creationId xmlns:p14="http://schemas.microsoft.com/office/powerpoint/2010/main" val="401672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306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792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6832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6725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15f5ad255_0_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215f5ad255_0_5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316" name="Google Shape;316;g3215f5ad255_0_5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extLst>
      <p:ext uri="{BB962C8B-B14F-4D97-AF65-F5344CB8AC3E}">
        <p14:creationId xmlns:p14="http://schemas.microsoft.com/office/powerpoint/2010/main" val="192473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286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2742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2063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215f5ad255_0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215f5ad255_0_5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368" name="Google Shape;368;g3215f5ad255_0_5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extLst>
      <p:ext uri="{BB962C8B-B14F-4D97-AF65-F5344CB8AC3E}">
        <p14:creationId xmlns:p14="http://schemas.microsoft.com/office/powerpoint/2010/main" val="136943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15f5ad255_0_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g3215f5ad255_0_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024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0591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215f5ad255_0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215f5ad255_0_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389" name="Google Shape;389;g3215f5ad255_0_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extLst>
      <p:ext uri="{BB962C8B-B14F-4D97-AF65-F5344CB8AC3E}">
        <p14:creationId xmlns:p14="http://schemas.microsoft.com/office/powerpoint/2010/main" val="2830256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215f5ad255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215f5ad255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401" name="Google Shape;401;g3215f5ad255_0_4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extLst>
      <p:ext uri="{BB962C8B-B14F-4D97-AF65-F5344CB8AC3E}">
        <p14:creationId xmlns:p14="http://schemas.microsoft.com/office/powerpoint/2010/main" val="1302318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215f5ad255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3215f5ad255_0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415" name="Google Shape;415;g3215f5ad255_0_4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extLst>
      <p:ext uri="{BB962C8B-B14F-4D97-AF65-F5344CB8AC3E}">
        <p14:creationId xmlns:p14="http://schemas.microsoft.com/office/powerpoint/2010/main" val="2018603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215f5ad255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215f5ad255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membership is open to universities, research institutions, and industry partners who are committed to advancing the field of turbulence research and engineering. Our members have access to a range of benefits, including access to our network of experts, training and education opportunities, and access to simulation tools.</a:t>
            </a:r>
            <a:endParaRPr/>
          </a:p>
        </p:txBody>
      </p:sp>
      <p:sp>
        <p:nvSpPr>
          <p:cNvPr id="431" name="Google Shape;431;g3215f5ad255_0_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extLst>
      <p:ext uri="{BB962C8B-B14F-4D97-AF65-F5344CB8AC3E}">
        <p14:creationId xmlns:p14="http://schemas.microsoft.com/office/powerpoint/2010/main" val="2809459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15f5ad255_0_7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3215f5ad255_0_7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provides a range of benefits to its members, including training and education, access to simulation tools, and collaboration and networking opportunities.</a:t>
            </a:r>
            <a:endParaRPr/>
          </a:p>
        </p:txBody>
      </p:sp>
      <p:sp>
        <p:nvSpPr>
          <p:cNvPr id="444" name="Google Shape;444;g3215f5ad255_0_7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extLst>
      <p:ext uri="{BB962C8B-B14F-4D97-AF65-F5344CB8AC3E}">
        <p14:creationId xmlns:p14="http://schemas.microsoft.com/office/powerpoint/2010/main" val="2968974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215f5ad255_0_7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215f5ad255_0_7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provides a range of benefits to its members, including training and education, access to simulation tools, and collaboration and networking opportunities.</a:t>
            </a:r>
            <a:endParaRPr/>
          </a:p>
        </p:txBody>
      </p:sp>
      <p:sp>
        <p:nvSpPr>
          <p:cNvPr id="457" name="Google Shape;457;g3215f5ad255_0_7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extLst>
      <p:ext uri="{BB962C8B-B14F-4D97-AF65-F5344CB8AC3E}">
        <p14:creationId xmlns:p14="http://schemas.microsoft.com/office/powerpoint/2010/main" val="1053458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215f5ad255_0_9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3215f5ad255_0_9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599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215f5ad255_0_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3215f5ad255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4250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215f5ad255_0_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g3215f5ad255_0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5442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AI-generated content may be incorrect.</a:t>
            </a:r>
            <a:br>
              <a:rPr lang="en-GB"/>
            </a:br>
            <a:r>
              <a:rPr lang="en-GB"/>
              <a:t/>
            </a:r>
            <a:br>
              <a:rPr lang="en-GB"/>
            </a:br>
            <a:r>
              <a:rPr lang="en-GB"/>
              <a:t>---</a:t>
            </a:r>
            <a:br>
              <a:rPr lang="en-GB"/>
            </a:br>
            <a:r>
              <a:rPr lang="en-GB"/>
              <a:t/>
            </a:r>
            <a:br>
              <a:rPr lang="en-GB"/>
            </a:br>
            <a:r>
              <a:rPr lang="en-GB"/>
              <a:t>ERCOFTAC is a leading European association in the field of turbulence research and engineering. In this presentation, we will explore the mission, structure, and benefits of ERCOFTAC.</a:t>
            </a:r>
            <a:br>
              <a:rPr lang="en-GB"/>
            </a:br>
            <a:r>
              <a:rPr lang="en-GB"/>
              <a:t/>
            </a:r>
            <a:br>
              <a:rPr lang="en-GB"/>
            </a:br>
            <a:endParaRPr/>
          </a:p>
        </p:txBody>
      </p:sp>
      <p:sp>
        <p:nvSpPr>
          <p:cNvPr id="491" name="Google Shape;491;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extLst>
      <p:ext uri="{BB962C8B-B14F-4D97-AF65-F5344CB8AC3E}">
        <p14:creationId xmlns:p14="http://schemas.microsoft.com/office/powerpoint/2010/main" val="64086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215f5ad255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3215f5ad255_0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is a non-profit association that was founded in 1988. We are a network of over 500 members, including universities, research institutions, and industry partners. Our members come from a range of fields, including fluid mechanics, physics, mathematics, and engineering.</a:t>
            </a:r>
            <a:endParaRPr/>
          </a:p>
        </p:txBody>
      </p:sp>
      <p:sp>
        <p:nvSpPr>
          <p:cNvPr id="187" name="Google Shape;187;g3215f5ad255_0_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extLst>
      <p:ext uri="{BB962C8B-B14F-4D97-AF65-F5344CB8AC3E}">
        <p14:creationId xmlns:p14="http://schemas.microsoft.com/office/powerpoint/2010/main" val="248574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215f5ad255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215f5ad255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has a robust organizational structure that includes a Board of Directors, a Scientific and Technical Committee, and a Secretariat. We also have a network of working groups that focus on specific areas of turbulence research.</a:t>
            </a:r>
            <a:endParaRPr/>
          </a:p>
        </p:txBody>
      </p:sp>
      <p:sp>
        <p:nvSpPr>
          <p:cNvPr id="207" name="Google Shape;207;g3215f5ad255_0_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extLst>
      <p:ext uri="{BB962C8B-B14F-4D97-AF65-F5344CB8AC3E}">
        <p14:creationId xmlns:p14="http://schemas.microsoft.com/office/powerpoint/2010/main" val="426289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215f5ad255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3215f5ad255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996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215f5ad255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3215f5ad255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has a robust organizational structure that includes a Board of Directors, a Scientific and Technical Committee, and a Secretariat. We also have a network of working groups that focus on specific areas of turbulence research.</a:t>
            </a:r>
            <a:endParaRPr/>
          </a:p>
        </p:txBody>
      </p:sp>
      <p:sp>
        <p:nvSpPr>
          <p:cNvPr id="231" name="Google Shape;231;g3215f5ad255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extLst>
      <p:ext uri="{BB962C8B-B14F-4D97-AF65-F5344CB8AC3E}">
        <p14:creationId xmlns:p14="http://schemas.microsoft.com/office/powerpoint/2010/main" val="82299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extLst>
      <p:ext uri="{BB962C8B-B14F-4D97-AF65-F5344CB8AC3E}">
        <p14:creationId xmlns:p14="http://schemas.microsoft.com/office/powerpoint/2010/main" val="354393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extLst>
      <p:ext uri="{BB962C8B-B14F-4D97-AF65-F5344CB8AC3E}">
        <p14:creationId xmlns:p14="http://schemas.microsoft.com/office/powerpoint/2010/main" val="13697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7745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g3215f5ad255_0_8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215f5ad255_0_81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g3215f5ad255_0_81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g3215f5ad255_0_8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3215f5ad255_0_8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3215f5ad255_0_8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g3215f5ad255_0_81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215f5ad255_0_81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g3215f5ad255_0_8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3215f5ad255_0_8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3215f5ad255_0_8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g3215f5ad255_0_8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215f5ad255_0_8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g3215f5ad255_0_8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3215f5ad255_0_8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3215f5ad255_0_8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g3215f5ad255_0_83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215f5ad255_0_83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2" name="Google Shape;112;g3215f5ad255_0_8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3215f5ad255_0_8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3215f5ad255_0_8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3215f5ad255_0_83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215f5ad255_0_83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g3215f5ad255_0_83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g3215f5ad255_0_83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g3215f5ad255_0_83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g3215f5ad255_0_8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3215f5ad255_0_8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3215f5ad255_0_8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3215f5ad255_0_8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3215f5ad255_0_8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3215f5ad255_0_8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3215f5ad255_0_8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g3215f5ad255_0_8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3215f5ad255_0_8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3215f5ad255_0_8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3215f5ad255_0_85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215f5ad255_0_85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g3215f5ad255_0_85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g3215f5ad255_0_8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3215f5ad255_0_8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3215f5ad255_0_8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3215f5ad255_0_86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215f5ad255_0_861"/>
          <p:cNvSpPr>
            <a:spLocks noGrp="1"/>
          </p:cNvSpPr>
          <p:nvPr>
            <p:ph type="pic" idx="2"/>
          </p:nvPr>
        </p:nvSpPr>
        <p:spPr>
          <a:xfrm>
            <a:off x="5183188" y="987425"/>
            <a:ext cx="6172200" cy="4873500"/>
          </a:xfrm>
          <a:prstGeom prst="rect">
            <a:avLst/>
          </a:prstGeom>
          <a:noFill/>
          <a:ln>
            <a:noFill/>
          </a:ln>
        </p:spPr>
      </p:sp>
      <p:sp>
        <p:nvSpPr>
          <p:cNvPr id="143" name="Google Shape;143;g3215f5ad255_0_86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g3215f5ad255_0_8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215f5ad255_0_8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3215f5ad255_0_8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3215f5ad255_0_8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215f5ad255_0_86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g3215f5ad255_0_8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215f5ad255_0_8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3215f5ad255_0_8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3215f5ad255_0_87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3215f5ad255_0_87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3215f5ad255_0_8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3215f5ad255_0_8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3215f5ad255_0_8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a:spLocks noGrp="1"/>
          </p:cNvSpPr>
          <p:nvPr>
            <p:ph type="pic" idx="2"/>
          </p:nvPr>
        </p:nvSpPr>
        <p:spPr>
          <a:xfrm>
            <a:off x="5183188" y="987425"/>
            <a:ext cx="6172200" cy="4873625"/>
          </a:xfrm>
          <a:prstGeom prst="rect">
            <a:avLst/>
          </a:prstGeom>
          <a:noFill/>
          <a:ln>
            <a:noFill/>
          </a:ln>
        </p:spPr>
      </p:sp>
      <p:sp>
        <p:nvSpPr>
          <p:cNvPr id="30" name="Google Shape;30;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3215f5ad255_0_8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3215f5ad255_0_80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3215f5ad255_0_8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3215f5ad255_0_8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3215f5ad255_0_8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rcoftac.org/ercoftac_news/spring-festival-2025-pc-nordic---overview/"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hyperlink" Target="https://www.ercoftac.org/about/ercoftac-festiva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s://www.ercoftac.org/about/ercoftac-festival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ercoftac.org/about/ercoftac-milton-van-dyke-competition/2025/" TargetMode="External"/><Relationship Id="rId5" Type="http://schemas.openxmlformats.org/officeDocument/2006/relationships/image" Target="../media/image21.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hyperlink" Target="http://www.kbwiki.ercoftac.org/w/index.php/Main_Pag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png"/><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mailto:admin@cado-ercoftac.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1.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hyperlink" Target="https://kbwiki.ercoftac.org/w/index.php/DNS_Index" TargetMode="External"/><Relationship Id="rId3" Type="http://schemas.openxmlformats.org/officeDocument/2006/relationships/image" Target="../media/image1.png"/><Relationship Id="rId7" Type="http://schemas.openxmlformats.org/officeDocument/2006/relationships/hyperlink" Target="https://kbwiki.ercoftac.org/w/index.php/Underlying_Flow_Regime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kbwiki.ercoftac.org/w/index.php/Application_Areas" TargetMode="External"/><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hyperlink" Target="https://kbwiki.ercoftac.org/w/index.php/EXP_Inde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springer.com/series/593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hyperlink" Target="https://www.ercoftac.org/about/rules_for_holding_ercoftac_events/" TargetMode="External"/><Relationship Id="rId3" Type="http://schemas.openxmlformats.org/officeDocument/2006/relationships/image" Target="../media/image45.jpg"/><Relationship Id="rId7" Type="http://schemas.openxmlformats.org/officeDocument/2006/relationships/hyperlink" Target="https://www.ercoftac.org/pilot_centres/"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s://www.ercoftac.org/publications/ercoftac_bulletin/" TargetMode="External"/><Relationship Id="rId5" Type="http://schemas.openxmlformats.org/officeDocument/2006/relationships/hyperlink" Target="https://www.ercoftac.org/publications/ercoftac_best_practice_guidelines/"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ercoftac.org/products_and_services/wiki/" TargetMode="External"/><Relationship Id="rId5" Type="http://schemas.openxmlformats.org/officeDocument/2006/relationships/hyperlink" Target="https://www.ercoftac.org/publications/journal_of_flow_turbulence_and_combustion/"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hyperlink" Target="https://link.springer.com/journal/10494/volumes-and-issu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nkedin.com/company/ercoftac/" TargetMode="External"/><Relationship Id="rId7"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1.png"/><Relationship Id="rId4" Type="http://schemas.openxmlformats.org/officeDocument/2006/relationships/hyperlink" Target="https://x.com/ercofta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www.ercoftac.org/" TargetMode="External"/><Relationship Id="rId5" Type="http://schemas.openxmlformats.org/officeDocument/2006/relationships/hyperlink" Target="http://www.ercoftac.org/" TargetMode="External"/><Relationship Id="rId4" Type="http://schemas.openxmlformats.org/officeDocument/2006/relationships/hyperlink" Target="mailto:admin@cado-ercoftac.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3.jpg"/><Relationship Id="rId4" Type="http://schemas.openxmlformats.org/officeDocument/2006/relationships/image" Target="../media/image10.jpg"/><Relationship Id="rId9"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ercoftac.org/about/structure_of_the_association/ercoftac-counci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215f5ad255_0_12"/>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g3215f5ad255_0_12"/>
          <p:cNvSpPr/>
          <p:nvPr/>
        </p:nvSpPr>
        <p:spPr>
          <a:xfrm flipH="1">
            <a:off x="-3" y="5282344"/>
            <a:ext cx="12192000" cy="1590600"/>
          </a:xfrm>
          <a:prstGeom prst="rect">
            <a:avLst/>
          </a:prstGeom>
          <a:gradFill>
            <a:gsLst>
              <a:gs pos="0">
                <a:srgbClr val="000000">
                  <a:alpha val="94901"/>
                </a:srgbClr>
              </a:gs>
              <a:gs pos="34000">
                <a:srgbClr val="000000">
                  <a:alpha val="94901"/>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g3215f5ad255_0_12"/>
          <p:cNvSpPr/>
          <p:nvPr/>
        </p:nvSpPr>
        <p:spPr>
          <a:xfrm flipH="1">
            <a:off x="-4" y="5282344"/>
            <a:ext cx="8115300" cy="1590600"/>
          </a:xfrm>
          <a:prstGeom prst="rect">
            <a:avLst/>
          </a:prstGeom>
          <a:gradFill>
            <a:gsLst>
              <a:gs pos="0">
                <a:srgbClr val="2E75B5">
                  <a:alpha val="58039"/>
                </a:srgbClr>
              </a:gs>
              <a:gs pos="28000">
                <a:srgbClr val="2E75B5">
                  <a:alpha val="58039"/>
                </a:srgbClr>
              </a:gs>
              <a:gs pos="100000">
                <a:srgbClr val="000000">
                  <a:alpha val="69019"/>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 name="Google Shape;167;g3215f5ad255_0_12"/>
          <p:cNvSpPr/>
          <p:nvPr/>
        </p:nvSpPr>
        <p:spPr>
          <a:xfrm flipH="1">
            <a:off x="-6" y="5282344"/>
            <a:ext cx="12192000" cy="1590600"/>
          </a:xfrm>
          <a:prstGeom prst="rect">
            <a:avLst/>
          </a:prstGeom>
          <a:gradFill>
            <a:gsLst>
              <a:gs pos="0">
                <a:srgbClr val="000000">
                  <a:alpha val="70980"/>
                </a:srgbClr>
              </a:gs>
              <a:gs pos="100000">
                <a:srgbClr val="5B9BD5">
                  <a:alpha val="0"/>
                </a:srgbClr>
              </a:gs>
            </a:gsLst>
            <a:lin ang="1560015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g3215f5ad255_0_12"/>
          <p:cNvSpPr txBox="1">
            <a:spLocks noGrp="1"/>
          </p:cNvSpPr>
          <p:nvPr>
            <p:ph type="ctrTitle"/>
          </p:nvPr>
        </p:nvSpPr>
        <p:spPr>
          <a:xfrm>
            <a:off x="699714" y="5490971"/>
            <a:ext cx="6962100" cy="115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GB" sz="4000">
                <a:solidFill>
                  <a:srgbClr val="FFFFFF"/>
                </a:solidFill>
              </a:rPr>
              <a:t>ERCOFTAC Overview</a:t>
            </a:r>
            <a:endParaRPr/>
          </a:p>
        </p:txBody>
      </p:sp>
      <p:sp>
        <p:nvSpPr>
          <p:cNvPr id="169" name="Google Shape;169;g3215f5ad255_0_12"/>
          <p:cNvSpPr txBox="1">
            <a:spLocks noGrp="1"/>
          </p:cNvSpPr>
          <p:nvPr>
            <p:ph type="subTitle" idx="1"/>
          </p:nvPr>
        </p:nvSpPr>
        <p:spPr>
          <a:xfrm>
            <a:off x="8456522" y="5633765"/>
            <a:ext cx="3408600" cy="87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900"/>
              <a:buNone/>
            </a:pPr>
            <a:r>
              <a:rPr lang="en-GB" sz="1900">
                <a:solidFill>
                  <a:srgbClr val="FFFFFF"/>
                </a:solidFill>
              </a:rPr>
              <a:t>European Research Community in Flow, Turbulence and Combustion</a:t>
            </a:r>
            <a:endParaRPr sz="1900">
              <a:solidFill>
                <a:srgbClr val="FFFFFF"/>
              </a:solidFill>
            </a:endParaRPr>
          </a:p>
        </p:txBody>
      </p:sp>
      <p:pic>
        <p:nvPicPr>
          <p:cNvPr id="170" name="Google Shape;170;g3215f5ad255_0_12"/>
          <p:cNvPicPr preferRelativeResize="0"/>
          <p:nvPr/>
        </p:nvPicPr>
        <p:blipFill rotWithShape="1">
          <a:blip r:embed="rId3">
            <a:alphaModFix/>
          </a:blip>
          <a:srcRect/>
          <a:stretch/>
        </p:blipFill>
        <p:spPr>
          <a:xfrm>
            <a:off x="3298277" y="1567026"/>
            <a:ext cx="5448300" cy="2000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219075" y="2043093"/>
            <a:ext cx="7105650" cy="3487616"/>
          </a:xfrm>
          <a:prstGeom prst="rect">
            <a:avLst/>
          </a:prstGeom>
          <a:noFill/>
          <a:ln>
            <a:noFill/>
          </a:ln>
        </p:spPr>
        <p:txBody>
          <a:bodyPr spcFirstLastPara="1" wrap="square" lIns="91425" tIns="45700" rIns="91425" bIns="45700" anchor="ctr" anchorCtr="0">
            <a:noAutofit/>
          </a:bodyPr>
          <a:lstStyle/>
          <a:p>
            <a:pPr lvl="0" algn="ctr">
              <a:spcBef>
                <a:spcPts val="1000"/>
              </a:spcBef>
            </a:pPr>
            <a:r>
              <a:rPr lang="en-GB" sz="2000" dirty="0"/>
              <a:t>The recent </a:t>
            </a:r>
            <a:r>
              <a:rPr lang="en-GB" sz="2000" dirty="0" smtClean="0"/>
              <a:t>Spring Festival 2025 was </a:t>
            </a:r>
            <a:r>
              <a:rPr lang="en-GB" sz="2000" dirty="0"/>
              <a:t>organised by PC </a:t>
            </a:r>
            <a:r>
              <a:rPr lang="en-GB" sz="2000" dirty="0" smtClean="0"/>
              <a:t>Nordic and </a:t>
            </a:r>
            <a:r>
              <a:rPr lang="en-GB" sz="2000" dirty="0"/>
              <a:t>took place at </a:t>
            </a:r>
            <a:r>
              <a:rPr lang="en-GB" sz="2000" dirty="0" smtClean="0"/>
              <a:t>KTH, Stockholm, Sweden. </a:t>
            </a:r>
            <a:r>
              <a:rPr lang="en-GB" sz="2000" dirty="0"/>
              <a:t/>
            </a:r>
            <a:br>
              <a:rPr lang="en-GB" sz="2000" dirty="0"/>
            </a:br>
            <a:r>
              <a:rPr lang="en-GB" sz="2000" dirty="0"/>
              <a:t/>
            </a:r>
            <a:br>
              <a:rPr lang="en-GB" sz="2000" dirty="0"/>
            </a:br>
            <a:r>
              <a:rPr lang="en-GB" sz="2000" dirty="0"/>
              <a:t/>
            </a:r>
            <a:br>
              <a:rPr lang="en-GB" sz="2000" dirty="0"/>
            </a:br>
            <a:r>
              <a:rPr lang="en-GB" sz="2000" dirty="0"/>
              <a:t>The local organiser, </a:t>
            </a:r>
            <a:r>
              <a:rPr lang="en-GB" sz="2000" dirty="0" smtClean="0"/>
              <a:t>Dr Stefan Wallin and Dr Ardeshir Hanifi, </a:t>
            </a:r>
            <a:r>
              <a:rPr lang="en-GB" sz="2000" dirty="0"/>
              <a:t>invited remarkable speakers and their presentations are now available on the ERCOFTAC website: </a:t>
            </a:r>
            <a:r>
              <a:rPr lang="en-GB" sz="2000" dirty="0">
                <a:hlinkClick r:id="rId3"/>
              </a:rPr>
              <a:t>ERCOFTAC - Spring Festival 2025: PC Nordic - Overview</a:t>
            </a:r>
            <a:r>
              <a:rPr lang="en-GB" sz="2000" dirty="0"/>
              <a:t/>
            </a:r>
            <a:br>
              <a:rPr lang="en-GB" sz="2000" dirty="0"/>
            </a:br>
            <a:r>
              <a:rPr lang="en-GB" sz="2000" dirty="0"/>
              <a:t/>
            </a:r>
            <a:br>
              <a:rPr lang="en-GB" sz="2000" dirty="0"/>
            </a:br>
            <a:r>
              <a:rPr lang="en-GB" sz="2000" dirty="0"/>
              <a:t/>
            </a:r>
            <a:br>
              <a:rPr lang="en-GB" sz="2000" dirty="0"/>
            </a:br>
            <a:r>
              <a:rPr lang="en-GB" sz="1800" dirty="0" smtClean="0"/>
              <a:t>During this Spring Festival the 1</a:t>
            </a:r>
            <a:r>
              <a:rPr lang="en-GB" sz="1800" baseline="30000" dirty="0" smtClean="0"/>
              <a:t>st</a:t>
            </a:r>
            <a:r>
              <a:rPr lang="en-GB" sz="1800" dirty="0" smtClean="0"/>
              <a:t> edition of ERCOFTAC Milton van Dyke competition took place. </a:t>
            </a:r>
            <a:endParaRPr sz="1800" dirty="0"/>
          </a:p>
        </p:txBody>
      </p:sp>
      <p:sp>
        <p:nvSpPr>
          <p:cNvPr id="282" name="Google Shape;282;p9"/>
          <p:cNvSpPr txBox="1">
            <a:spLocks noGrp="1"/>
          </p:cNvSpPr>
          <p:nvPr>
            <p:ph type="body" idx="1"/>
          </p:nvPr>
        </p:nvSpPr>
        <p:spPr>
          <a:xfrm>
            <a:off x="449261" y="5530709"/>
            <a:ext cx="11103006" cy="1152525"/>
          </a:xfrm>
          <a:prstGeom prst="rect">
            <a:avLst/>
          </a:prstGeom>
          <a:noFill/>
          <a:ln>
            <a:noFill/>
          </a:ln>
        </p:spPr>
        <p:txBody>
          <a:bodyPr spcFirstLastPara="1" wrap="square" lIns="91425" tIns="45700" rIns="91425" bIns="45700" anchor="t" anchorCtr="0">
            <a:normAutofit lnSpcReduction="10000"/>
          </a:bodyPr>
          <a:lstStyle/>
          <a:p>
            <a:pPr marL="457200" lvl="0" indent="-228600" algn="ctr" rtl="0">
              <a:lnSpc>
                <a:spcPct val="90000"/>
              </a:lnSpc>
              <a:spcBef>
                <a:spcPts val="1000"/>
              </a:spcBef>
              <a:spcAft>
                <a:spcPts val="0"/>
              </a:spcAft>
              <a:buSzPts val="1600"/>
              <a:buNone/>
            </a:pPr>
            <a:r>
              <a:rPr lang="en-GB" sz="2000" dirty="0"/>
              <a:t>Next Festival, </a:t>
            </a:r>
            <a:r>
              <a:rPr lang="en-GB" sz="2000" dirty="0" smtClean="0"/>
              <a:t>Autumn Festival</a:t>
            </a:r>
            <a:r>
              <a:rPr lang="en-GB" sz="2000" dirty="0"/>
              <a:t>, will be organised by PC </a:t>
            </a:r>
            <a:r>
              <a:rPr lang="en-GB" sz="2000" dirty="0" smtClean="0"/>
              <a:t>Germany and </a:t>
            </a:r>
            <a:r>
              <a:rPr lang="en-GB" sz="2000" dirty="0"/>
              <a:t>will take place on the </a:t>
            </a:r>
            <a:r>
              <a:rPr lang="en-GB" sz="2000" dirty="0" smtClean="0"/>
              <a:t/>
            </a:r>
            <a:br>
              <a:rPr lang="en-GB" sz="2000" dirty="0" smtClean="0"/>
            </a:br>
            <a:r>
              <a:rPr lang="en-GB" sz="2000" dirty="0" smtClean="0"/>
              <a:t>9</a:t>
            </a:r>
            <a:r>
              <a:rPr lang="en-GB" sz="2000" baseline="30000" dirty="0" smtClean="0"/>
              <a:t>th</a:t>
            </a:r>
            <a:r>
              <a:rPr lang="en-GB" sz="2000" dirty="0" smtClean="0"/>
              <a:t> </a:t>
            </a:r>
            <a:r>
              <a:rPr lang="en-GB" sz="2000" dirty="0"/>
              <a:t>– </a:t>
            </a:r>
            <a:r>
              <a:rPr lang="en-GB" sz="2000" dirty="0" smtClean="0"/>
              <a:t>10</a:t>
            </a:r>
            <a:r>
              <a:rPr lang="en-GB" sz="2000" baseline="30000" dirty="0" smtClean="0"/>
              <a:t>th</a:t>
            </a:r>
            <a:r>
              <a:rPr lang="en-GB" sz="2000" dirty="0" smtClean="0"/>
              <a:t> October 2025</a:t>
            </a:r>
            <a:r>
              <a:rPr lang="en-GB" sz="2000" dirty="0"/>
              <a:t>. </a:t>
            </a:r>
            <a:endParaRPr sz="2000" dirty="0"/>
          </a:p>
          <a:p>
            <a:pPr marL="457200" lvl="0" indent="-228600" algn="ctr" rtl="0">
              <a:lnSpc>
                <a:spcPct val="90000"/>
              </a:lnSpc>
              <a:spcBef>
                <a:spcPts val="1000"/>
              </a:spcBef>
              <a:spcAft>
                <a:spcPts val="0"/>
              </a:spcAft>
              <a:buSzPts val="1600"/>
              <a:buNone/>
            </a:pPr>
            <a:r>
              <a:rPr lang="en-GB" sz="2000" b="1" dirty="0"/>
              <a:t>All members are welcome to attend! </a:t>
            </a:r>
            <a:endParaRPr dirty="0"/>
          </a:p>
        </p:txBody>
      </p:sp>
      <p:sp>
        <p:nvSpPr>
          <p:cNvPr id="283" name="Google Shape;283;p9"/>
          <p:cNvSpPr txBox="1"/>
          <p:nvPr/>
        </p:nvSpPr>
        <p:spPr>
          <a:xfrm>
            <a:off x="1692000" y="828000"/>
            <a:ext cx="100800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000000"/>
                </a:solidFill>
                <a:latin typeface="Calibri"/>
                <a:ea typeface="Calibri"/>
                <a:cs typeface="Calibri"/>
                <a:sym typeface="Calibri"/>
              </a:rPr>
              <a:t>ERCOFTAC Autumn and Spring Festivals</a:t>
            </a:r>
            <a:endParaRPr sz="3200" b="0" i="0" u="none" strike="noStrike" cap="none">
              <a:solidFill>
                <a:srgbClr val="000000"/>
              </a:solidFill>
              <a:latin typeface="Calibri"/>
              <a:ea typeface="Calibri"/>
              <a:cs typeface="Calibri"/>
              <a:sym typeface="Calibri"/>
            </a:endParaRPr>
          </a:p>
        </p:txBody>
      </p:sp>
      <p:pic>
        <p:nvPicPr>
          <p:cNvPr id="284" name="Google Shape;284;p9"/>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285" name="Google Shape;285;p9"/>
          <p:cNvSpPr/>
          <p:nvPr/>
        </p:nvSpPr>
        <p:spPr>
          <a:xfrm>
            <a:off x="8784000" y="6552000"/>
            <a:ext cx="34147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https://www.ercoftac.org/about/ercoftac-festivals/</a:t>
            </a:r>
            <a:endParaRPr sz="1400" b="0" i="0" u="none" strike="noStrike" cap="none" dirty="0">
              <a:solidFill>
                <a:srgbClr val="000000"/>
              </a:solidFill>
              <a:latin typeface="Arial"/>
              <a:ea typeface="Arial"/>
              <a:cs typeface="Arial"/>
              <a:sym typeface="Arial"/>
            </a:endParaRPr>
          </a:p>
        </p:txBody>
      </p:sp>
      <p:pic>
        <p:nvPicPr>
          <p:cNvPr id="4" name="Picture Placeholder 3"/>
          <p:cNvPicPr>
            <a:picLocks noGrp="1" noChangeAspect="1"/>
          </p:cNvPicPr>
          <p:nvPr>
            <p:ph type="pic" idx="2"/>
          </p:nvPr>
        </p:nvPicPr>
        <p:blipFill>
          <a:blip r:embed="rId5">
            <a:extLst>
              <a:ext uri="{28A0092B-C50C-407E-A947-70E740481C1C}">
                <a14:useLocalDpi xmlns:a14="http://schemas.microsoft.com/office/drawing/2010/main" val="0"/>
              </a:ext>
            </a:extLst>
          </a:blip>
          <a:srcRect t="7739" b="7739"/>
          <a:stretch>
            <a:fillRect/>
          </a:stretch>
        </p:blipFill>
        <p:spPr>
          <a:xfrm>
            <a:off x="7616825" y="2016125"/>
            <a:ext cx="4314825" cy="2735263"/>
          </a:xfrm>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1"/>
          <p:cNvSpPr txBox="1">
            <a:spLocks noGrp="1"/>
          </p:cNvSpPr>
          <p:nvPr>
            <p:ph type="title"/>
          </p:nvPr>
        </p:nvSpPr>
        <p:spPr>
          <a:xfrm>
            <a:off x="1652321" y="828000"/>
            <a:ext cx="100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Da Vinci Competition and €1,000 Prize</a:t>
            </a:r>
            <a:endParaRPr sz="3200"/>
          </a:p>
        </p:txBody>
      </p:sp>
      <p:sp>
        <p:nvSpPr>
          <p:cNvPr id="291" name="Google Shape;291;p11"/>
          <p:cNvSpPr txBox="1">
            <a:spLocks noGrp="1"/>
          </p:cNvSpPr>
          <p:nvPr>
            <p:ph type="body" idx="1"/>
          </p:nvPr>
        </p:nvSpPr>
        <p:spPr>
          <a:xfrm>
            <a:off x="457199" y="1912938"/>
            <a:ext cx="6515101" cy="38127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000"/>
              <a:buNone/>
            </a:pPr>
            <a:r>
              <a:rPr lang="en-GB" sz="2000"/>
              <a:t>Annual prize awarding young researchers in recognition of an excellent PhD thesis in theoretical and applied fluid dynamics and outstanding scientific contributions with engineering relevance</a:t>
            </a:r>
            <a:endParaRPr sz="2000"/>
          </a:p>
          <a:p>
            <a:pPr marL="0" lvl="0" indent="0" algn="l" rtl="0">
              <a:lnSpc>
                <a:spcPct val="100000"/>
              </a:lnSpc>
              <a:spcBef>
                <a:spcPts val="1000"/>
              </a:spcBef>
              <a:spcAft>
                <a:spcPts val="0"/>
              </a:spcAft>
              <a:buClr>
                <a:schemeClr val="dk1"/>
              </a:buClr>
              <a:buSzPts val="2000"/>
              <a:buNone/>
            </a:pPr>
            <a:endParaRPr sz="2000"/>
          </a:p>
          <a:p>
            <a:pPr marL="0" lvl="0" indent="0" algn="l" rtl="0">
              <a:lnSpc>
                <a:spcPct val="100000"/>
              </a:lnSpc>
              <a:spcBef>
                <a:spcPts val="1000"/>
              </a:spcBef>
              <a:spcAft>
                <a:spcPts val="0"/>
              </a:spcAft>
              <a:buClr>
                <a:schemeClr val="dk1"/>
              </a:buClr>
              <a:buSzPts val="2000"/>
              <a:buNone/>
            </a:pPr>
            <a:r>
              <a:rPr lang="en-GB" sz="2000"/>
              <a:t>The winner of the da Vinci Competition receives €1,000 and is chosen from five finalists during the </a:t>
            </a:r>
            <a:r>
              <a:rPr lang="en-GB" sz="2000" u="sng">
                <a:solidFill>
                  <a:schemeClr val="hlink"/>
                </a:solidFill>
                <a:hlinkClick r:id="rId3"/>
              </a:rPr>
              <a:t>ERCOFTAC Autumn Festivals</a:t>
            </a:r>
            <a:endParaRPr sz="2000"/>
          </a:p>
          <a:p>
            <a:pPr marL="0" lvl="0" indent="0" algn="l" rtl="0">
              <a:lnSpc>
                <a:spcPct val="100000"/>
              </a:lnSpc>
              <a:spcBef>
                <a:spcPts val="1000"/>
              </a:spcBef>
              <a:spcAft>
                <a:spcPts val="0"/>
              </a:spcAft>
              <a:buClr>
                <a:schemeClr val="dk1"/>
              </a:buClr>
              <a:buSzPts val="2000"/>
              <a:buNone/>
            </a:pPr>
            <a:r>
              <a:rPr lang="en-GB" sz="2000"/>
              <a:t/>
            </a:r>
            <a:br>
              <a:rPr lang="en-GB" sz="2000"/>
            </a:br>
            <a:r>
              <a:rPr lang="en-GB" sz="2000"/>
              <a:t>ERCOFTAC PC Coordinators provide the best nominations</a:t>
            </a:r>
            <a:endParaRPr sz="2000"/>
          </a:p>
        </p:txBody>
      </p:sp>
      <p:pic>
        <p:nvPicPr>
          <p:cNvPr id="292" name="Google Shape;292;p11"/>
          <p:cNvPicPr preferRelativeResize="0"/>
          <p:nvPr/>
        </p:nvPicPr>
        <p:blipFill rotWithShape="1">
          <a:blip r:embed="rId4">
            <a:alphaModFix/>
          </a:blip>
          <a:srcRect/>
          <a:stretch/>
        </p:blipFill>
        <p:spPr>
          <a:xfrm>
            <a:off x="360000" y="360000"/>
            <a:ext cx="2451428" cy="900000"/>
          </a:xfrm>
          <a:prstGeom prst="rect">
            <a:avLst/>
          </a:prstGeom>
          <a:noFill/>
          <a:ln>
            <a:noFill/>
          </a:ln>
        </p:spPr>
      </p:pic>
      <p:pic>
        <p:nvPicPr>
          <p:cNvPr id="293" name="Google Shape;293;p11"/>
          <p:cNvPicPr preferRelativeResize="0"/>
          <p:nvPr/>
        </p:nvPicPr>
        <p:blipFill rotWithShape="1">
          <a:blip r:embed="rId5">
            <a:alphaModFix/>
          </a:blip>
          <a:srcRect/>
          <a:stretch/>
        </p:blipFill>
        <p:spPr>
          <a:xfrm>
            <a:off x="7200901" y="2056445"/>
            <a:ext cx="4450964" cy="3207544"/>
          </a:xfrm>
          <a:prstGeom prst="rect">
            <a:avLst/>
          </a:prstGeom>
          <a:noFill/>
          <a:ln>
            <a:noFill/>
          </a:ln>
          <a:effectLst>
            <a:outerShdw blurRad="292100" dist="139700" dir="2700000" algn="tl" rotWithShape="0">
              <a:srgbClr val="333333">
                <a:alpha val="63921"/>
              </a:srgbClr>
            </a:outerShdw>
          </a:effectLst>
        </p:spPr>
      </p:pic>
      <p:sp>
        <p:nvSpPr>
          <p:cNvPr id="294" name="Google Shape;294;p11"/>
          <p:cNvSpPr txBox="1"/>
          <p:nvPr/>
        </p:nvSpPr>
        <p:spPr>
          <a:xfrm>
            <a:off x="7134225" y="5263989"/>
            <a:ext cx="46482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SPC Chair Prof Maria Vittoria Salvetti, Da Vinci Finalists 2024: Christopher Geschwindner, Matthias Steinhausen </a:t>
            </a:r>
            <a:br>
              <a:rPr lang="en-GB" sz="1100" b="0" i="0" u="none" strike="noStrike" cap="none">
                <a:solidFill>
                  <a:srgbClr val="000000"/>
                </a:solidFill>
                <a:latin typeface="Arial"/>
                <a:ea typeface="Arial"/>
                <a:cs typeface="Arial"/>
                <a:sym typeface="Arial"/>
              </a:rPr>
            </a:br>
            <a:r>
              <a:rPr lang="en-GB" sz="1100" b="0" i="0" u="none" strike="noStrike" cap="none">
                <a:solidFill>
                  <a:srgbClr val="000000"/>
                </a:solidFill>
                <a:latin typeface="Arial"/>
                <a:ea typeface="Arial"/>
                <a:cs typeface="Arial"/>
                <a:sym typeface="Arial"/>
              </a:rPr>
              <a:t>and ERCOFTAC Chairman: Prof Dominic von Terzi</a:t>
            </a:r>
            <a:endParaRPr sz="1100" b="0" i="0" u="none" strike="noStrike" cap="none">
              <a:solidFill>
                <a:srgbClr val="000000"/>
              </a:solidFill>
              <a:latin typeface="Arial"/>
              <a:ea typeface="Arial"/>
              <a:cs typeface="Arial"/>
              <a:sym typeface="Arial"/>
            </a:endParaRPr>
          </a:p>
        </p:txBody>
      </p:sp>
      <p:sp>
        <p:nvSpPr>
          <p:cNvPr id="295" name="Google Shape;295;p11"/>
          <p:cNvSpPr txBox="1"/>
          <p:nvPr/>
        </p:nvSpPr>
        <p:spPr>
          <a:xfrm>
            <a:off x="549057" y="6414099"/>
            <a:ext cx="11642943" cy="37707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sng" strike="noStrike" cap="none">
                <a:solidFill>
                  <a:schemeClr val="hlink"/>
                </a:solidFill>
                <a:latin typeface="Calibri"/>
                <a:ea typeface="Calibri"/>
                <a:cs typeface="Calibri"/>
                <a:sym typeface="Calibri"/>
              </a:rPr>
              <a:t>https://www.ercoftac.org/about/ercoftac-da-vinci-competition</a:t>
            </a:r>
            <a:r>
              <a:rPr lang="en-GB" sz="1800" b="0" i="0" u="sng" strike="noStrike" cap="none">
                <a:solidFill>
                  <a:schemeClr val="hlink"/>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
          <p:cNvSpPr txBox="1">
            <a:spLocks noGrp="1"/>
          </p:cNvSpPr>
          <p:nvPr>
            <p:ph type="title"/>
          </p:nvPr>
        </p:nvSpPr>
        <p:spPr>
          <a:xfrm>
            <a:off x="1652321" y="828000"/>
            <a:ext cx="10080000" cy="82212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400"/>
              <a:buNone/>
            </a:pPr>
            <a:r>
              <a:rPr lang="en-GB" sz="3200" b="1"/>
              <a:t>Milton van Dyke Flow Visualization </a:t>
            </a:r>
            <a:br>
              <a:rPr lang="en-GB" sz="3200" b="1"/>
            </a:br>
            <a:r>
              <a:rPr lang="en-GB" sz="3200" b="1"/>
              <a:t>Competition and €1,000 Prize</a:t>
            </a:r>
            <a:endParaRPr sz="3200"/>
          </a:p>
        </p:txBody>
      </p:sp>
      <p:sp>
        <p:nvSpPr>
          <p:cNvPr id="301" name="Google Shape;301;p2"/>
          <p:cNvSpPr txBox="1">
            <a:spLocks noGrp="1"/>
          </p:cNvSpPr>
          <p:nvPr>
            <p:ph type="body" idx="1"/>
          </p:nvPr>
        </p:nvSpPr>
        <p:spPr>
          <a:xfrm>
            <a:off x="246888" y="1728001"/>
            <a:ext cx="7845552" cy="1975319"/>
          </a:xfrm>
          <a:prstGeom prst="rect">
            <a:avLst/>
          </a:prstGeom>
          <a:noFill/>
          <a:ln>
            <a:noFill/>
          </a:ln>
        </p:spPr>
        <p:txBody>
          <a:bodyPr spcFirstLastPara="1" wrap="square" lIns="91425" tIns="45700" rIns="91425" bIns="45700" anchor="t" anchorCtr="0">
            <a:noAutofit/>
          </a:bodyPr>
          <a:lstStyle/>
          <a:p>
            <a:pPr marL="114300" lvl="0" indent="0">
              <a:buNone/>
            </a:pPr>
            <a:r>
              <a:rPr lang="en-GB" sz="2000" dirty="0"/>
              <a:t>Annual prize for the most inspiring, thought-provoking or simply most beautiful flow visualization (image or animation, from experiments or simulation) generated during research in fundamental or applied fluid dynamics. The criterion is the aesthetics of the visualization</a:t>
            </a:r>
            <a:r>
              <a:rPr lang="en-GB" sz="2000" dirty="0" smtClean="0"/>
              <a:t>. ERCOFTAC </a:t>
            </a:r>
            <a:r>
              <a:rPr lang="en-GB" sz="2000" dirty="0"/>
              <a:t>PC Coordinators provide the best nominations. </a:t>
            </a:r>
            <a:endParaRPr sz="1200" dirty="0"/>
          </a:p>
          <a:p>
            <a:pPr marL="114300" lvl="0" indent="0" algn="l" rtl="0">
              <a:lnSpc>
                <a:spcPct val="90000"/>
              </a:lnSpc>
              <a:spcBef>
                <a:spcPts val="1000"/>
              </a:spcBef>
              <a:spcAft>
                <a:spcPts val="0"/>
              </a:spcAft>
              <a:buSzPts val="1800"/>
              <a:buNone/>
            </a:pPr>
            <a:r>
              <a:rPr lang="en-GB" sz="2000" dirty="0"/>
              <a:t>The winner of Milton van Dyke Competition receives €1,000 and is chosen from five finalists during the </a:t>
            </a:r>
            <a:r>
              <a:rPr lang="en-GB" sz="2000" u="sng" dirty="0">
                <a:solidFill>
                  <a:schemeClr val="hlink"/>
                </a:solidFill>
                <a:hlinkClick r:id="rId3"/>
              </a:rPr>
              <a:t>ERCOFTAC Spring </a:t>
            </a:r>
            <a:r>
              <a:rPr lang="en-GB" sz="2000" u="sng" dirty="0" smtClean="0">
                <a:solidFill>
                  <a:schemeClr val="hlink"/>
                </a:solidFill>
                <a:hlinkClick r:id="rId3"/>
              </a:rPr>
              <a:t>Festivals</a:t>
            </a:r>
            <a:endParaRPr sz="2000" dirty="0"/>
          </a:p>
        </p:txBody>
      </p:sp>
      <p:pic>
        <p:nvPicPr>
          <p:cNvPr id="302" name="Google Shape;302;p2"/>
          <p:cNvPicPr preferRelativeResize="0"/>
          <p:nvPr/>
        </p:nvPicPr>
        <p:blipFill rotWithShape="1">
          <a:blip r:embed="rId4">
            <a:alphaModFix/>
          </a:blip>
          <a:srcRect/>
          <a:stretch/>
        </p:blipFill>
        <p:spPr>
          <a:xfrm>
            <a:off x="360000" y="360000"/>
            <a:ext cx="2451428" cy="900000"/>
          </a:xfrm>
          <a:prstGeom prst="rect">
            <a:avLst/>
          </a:prstGeom>
          <a:noFill/>
          <a:ln>
            <a:noFill/>
          </a:ln>
        </p:spPr>
      </p:pic>
      <p:sp>
        <p:nvSpPr>
          <p:cNvPr id="303" name="Google Shape;303;p2"/>
          <p:cNvSpPr txBox="1"/>
          <p:nvPr/>
        </p:nvSpPr>
        <p:spPr>
          <a:xfrm>
            <a:off x="549057" y="6552000"/>
            <a:ext cx="11642943" cy="276959"/>
          </a:xfrm>
          <a:prstGeom prst="rect">
            <a:avLst/>
          </a:prstGeom>
          <a:noFill/>
          <a:ln>
            <a:noFill/>
          </a:ln>
        </p:spPr>
        <p:txBody>
          <a:bodyPr spcFirstLastPara="1" wrap="square" lIns="91425" tIns="45700" rIns="91425" bIns="45700" anchor="t" anchorCtr="0">
            <a:spAutoFit/>
          </a:bodyPr>
          <a:lstStyle/>
          <a:p>
            <a:pPr lvl="0" algn="r">
              <a:buSzPts val="1200"/>
            </a:pPr>
            <a:r>
              <a:rPr lang="en-GB" sz="1200" dirty="0">
                <a:latin typeface="Calibri"/>
                <a:ea typeface="Calibri"/>
                <a:cs typeface="Calibri"/>
                <a:sym typeface="Calibri"/>
              </a:rPr>
              <a:t>https://www.ercoftac.org/about/ercoftac-milton-van-dyke-competition/</a:t>
            </a:r>
            <a:endParaRPr sz="1200" b="0" i="0" u="none" strike="noStrike" cap="none" dirty="0">
              <a:solidFill>
                <a:srgbClr val="000000"/>
              </a:solidFill>
              <a:latin typeface="Calibri"/>
              <a:ea typeface="Calibri"/>
              <a:cs typeface="Calibri"/>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313" y="1971267"/>
            <a:ext cx="3244596" cy="3844308"/>
          </a:xfrm>
          <a:prstGeom prst="rect">
            <a:avLst/>
          </a:prstGeom>
          <a:effectLst>
            <a:outerShdw blurRad="50800" dist="38100" algn="l" rotWithShape="0">
              <a:prstClr val="black">
                <a:alpha val="40000"/>
              </a:prstClr>
            </a:outerShdw>
          </a:effectLst>
        </p:spPr>
      </p:pic>
      <p:sp>
        <p:nvSpPr>
          <p:cNvPr id="8" name="Rectangle 3"/>
          <p:cNvSpPr>
            <a:spLocks noChangeArrowheads="1"/>
          </p:cNvSpPr>
          <p:nvPr/>
        </p:nvSpPr>
        <p:spPr bwMode="auto">
          <a:xfrm>
            <a:off x="210313" y="4135190"/>
            <a:ext cx="800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buClrTx/>
            </a:pPr>
            <a:r>
              <a:rPr kumimoji="0" lang="en-US" altLang="en-US" sz="16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1</a:t>
            </a:r>
            <a:r>
              <a:rPr kumimoji="0" lang="en-US" altLang="en-US" sz="1600" b="1" i="0" u="none" strike="noStrike" cap="none" normalizeH="0" baseline="30000" dirty="0" smtClean="0">
                <a:ln>
                  <a:noFill/>
                </a:ln>
                <a:solidFill>
                  <a:schemeClr val="tx1"/>
                </a:solidFill>
                <a:effectLst/>
                <a:latin typeface="Calibri" panose="020F0502020204030204" pitchFamily="34" charset="0"/>
                <a:cs typeface="Calibri" panose="020F0502020204030204" pitchFamily="34" charset="0"/>
              </a:rPr>
              <a:t>st</a:t>
            </a:r>
            <a:r>
              <a:rPr kumimoji="0" lang="en-US" altLang="en-US" sz="16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r>
              <a:rPr lang="en-US" altLang="en-US" sz="1600" b="1" dirty="0" smtClean="0">
                <a:solidFill>
                  <a:schemeClr val="tx1"/>
                </a:solidFill>
                <a:latin typeface="Calibri" panose="020F0502020204030204" pitchFamily="34" charset="0"/>
                <a:cs typeface="Calibri" panose="020F0502020204030204" pitchFamily="34" charset="0"/>
              </a:rPr>
              <a:t>Winner of the 1</a:t>
            </a:r>
            <a:r>
              <a:rPr lang="en-US" altLang="en-US" sz="1600" b="1" baseline="30000" dirty="0" smtClean="0">
                <a:solidFill>
                  <a:schemeClr val="tx1"/>
                </a:solidFill>
                <a:latin typeface="Calibri" panose="020F0502020204030204" pitchFamily="34" charset="0"/>
                <a:cs typeface="Calibri" panose="020F0502020204030204" pitchFamily="34" charset="0"/>
              </a:rPr>
              <a:t>st</a:t>
            </a:r>
            <a:r>
              <a:rPr lang="en-US" altLang="en-US" sz="1600" b="1" dirty="0" smtClean="0">
                <a:solidFill>
                  <a:schemeClr val="tx1"/>
                </a:solidFill>
                <a:latin typeface="Calibri" panose="020F0502020204030204" pitchFamily="34" charset="0"/>
                <a:cs typeface="Calibri" panose="020F0502020204030204" pitchFamily="34" charset="0"/>
              </a:rPr>
              <a:t> ERCOFTAC Milton van Dyke Competition:</a:t>
            </a:r>
            <a:br>
              <a:rPr lang="en-US" altLang="en-US" sz="1600" b="1" dirty="0" smtClean="0">
                <a:solidFill>
                  <a:schemeClr val="tx1"/>
                </a:solidFill>
                <a:latin typeface="Calibri" panose="020F0502020204030204" pitchFamily="34" charset="0"/>
                <a:cs typeface="Calibri" panose="020F0502020204030204" pitchFamily="34" charset="0"/>
              </a:rPr>
            </a:br>
            <a:r>
              <a:rPr lang="en-GB" sz="1600" dirty="0" smtClean="0">
                <a:latin typeface="Calibri" panose="020F0502020204030204" pitchFamily="34" charset="0"/>
                <a:cs typeface="Calibri" panose="020F0502020204030204" pitchFamily="34" charset="0"/>
              </a:rPr>
              <a:t> </a:t>
            </a:r>
            <a:r>
              <a:rPr lang="en-GB" sz="1600" b="1" dirty="0" err="1">
                <a:latin typeface="Calibri" panose="020F0502020204030204" pitchFamily="34" charset="0"/>
                <a:cs typeface="Calibri" panose="020F0502020204030204" pitchFamily="34" charset="0"/>
              </a:rPr>
              <a:t>Iván</a:t>
            </a:r>
            <a:r>
              <a:rPr lang="en-GB" sz="1600" b="1" dirty="0">
                <a:latin typeface="Calibri" panose="020F0502020204030204" pitchFamily="34" charset="0"/>
                <a:cs typeface="Calibri" panose="020F0502020204030204" pitchFamily="34" charset="0"/>
              </a:rPr>
              <a:t> Padilla-Montero</a:t>
            </a:r>
            <a:endParaRPr lang="en-US" altLang="en-US" sz="1600" b="1" dirty="0" smtClean="0">
              <a:solidFill>
                <a:schemeClr val="tx1"/>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smtClean="0">
                <a:solidFill>
                  <a:schemeClr val="tx1"/>
                </a:solidFill>
                <a:latin typeface="Calibri" panose="020F0502020204030204" pitchFamily="34" charset="0"/>
                <a:cs typeface="Calibri" panose="020F0502020204030204" pitchFamily="34" charset="0"/>
              </a:rPr>
              <a:t>with </a:t>
            </a:r>
            <a:endParaRPr kumimoji="0" lang="en-US" altLang="en-US" sz="1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Daniel Rodríguez</a:t>
            </a:r>
            <a:r>
              <a:rPr lang="en-US" altLang="en-US" sz="1600" dirty="0">
                <a:solidFill>
                  <a:schemeClr val="tx1"/>
                </a:solidFill>
                <a:latin typeface="Calibri" panose="020F0502020204030204" pitchFamily="34" charset="0"/>
                <a:cs typeface="Calibri" panose="020F0502020204030204" pitchFamily="34" charset="0"/>
              </a:rPr>
              <a:t> </a:t>
            </a:r>
            <a:r>
              <a:rPr lang="en-US" altLang="en-US" sz="1600" dirty="0" smtClean="0">
                <a:solidFill>
                  <a:schemeClr val="tx1"/>
                </a:solidFill>
                <a:latin typeface="Calibri" panose="020F0502020204030204" pitchFamily="34" charset="0"/>
                <a:cs typeface="Calibri" panose="020F0502020204030204" pitchFamily="34" charset="0"/>
              </a:rPr>
              <a:t>from </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​Universidad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Politécnica</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de Madrid, Spain</a:t>
            </a:r>
            <a:r>
              <a:rPr kumimoji="0" lang="en-US" altLang="en-US" sz="1600" i="0" u="none" strike="noStrike" cap="none" normalizeH="0" dirty="0" smtClean="0">
                <a:ln>
                  <a:noFill/>
                </a:ln>
                <a:solidFill>
                  <a:schemeClr val="tx1"/>
                </a:solidFill>
                <a:effectLst/>
                <a:latin typeface="Calibri" panose="020F0502020204030204" pitchFamily="34" charset="0"/>
                <a:cs typeface="Calibri" panose="020F0502020204030204" pitchFamily="34" charset="0"/>
              </a:rPr>
              <a:t> and </a:t>
            </a:r>
            <a:endPar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Vincent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Jaunet</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Stève</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Girard, Damien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Eysseric</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and Peter Jordan from</a:t>
            </a:r>
            <a:b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b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Institut</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Pprime</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Université</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de Poitiers – CNRS – ISAE/ENSMA, France</a:t>
            </a:r>
          </a:p>
        </p:txBody>
      </p:sp>
      <p:sp>
        <p:nvSpPr>
          <p:cNvPr id="9" name="TextBox 8"/>
          <p:cNvSpPr txBox="1"/>
          <p:nvPr/>
        </p:nvSpPr>
        <p:spPr>
          <a:xfrm>
            <a:off x="173736" y="6136719"/>
            <a:ext cx="11777472" cy="286232"/>
          </a:xfrm>
          <a:prstGeom prst="rect">
            <a:avLst/>
          </a:prstGeom>
          <a:noFill/>
        </p:spPr>
        <p:txBody>
          <a:bodyPr wrap="square" rtlCol="0">
            <a:spAutoFit/>
          </a:bodyPr>
          <a:lstStyle/>
          <a:p>
            <a:pPr marL="114300" lvl="0" algn="ctr">
              <a:lnSpc>
                <a:spcPct val="90000"/>
              </a:lnSpc>
              <a:spcBef>
                <a:spcPts val="1000"/>
              </a:spcBef>
              <a:buSzPts val="1800"/>
            </a:pPr>
            <a:r>
              <a:rPr lang="en-GB">
                <a:hlinkClick r:id="rId6"/>
              </a:rPr>
              <a:t>ERCOFTAC - 1st ERCOFTAC Milton van Dyke Competition 2025</a:t>
            </a: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a:t>ERCOFTAC Activities:  </a:t>
            </a:r>
            <a:endParaRPr sz="3200"/>
          </a:p>
        </p:txBody>
      </p:sp>
      <p:sp>
        <p:nvSpPr>
          <p:cNvPr id="310" name="Google Shape;310;p10"/>
          <p:cNvSpPr txBox="1">
            <a:spLocks noGrp="1"/>
          </p:cNvSpPr>
          <p:nvPr>
            <p:ph type="body" idx="1"/>
          </p:nvPr>
        </p:nvSpPr>
        <p:spPr>
          <a:xfrm>
            <a:off x="180000" y="1527026"/>
            <a:ext cx="11753400" cy="5179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353"/>
              <a:buChar char="•"/>
            </a:pPr>
            <a:r>
              <a:rPr lang="en-GB" sz="2000" b="1"/>
              <a:t>COMPETITIONS: </a:t>
            </a:r>
            <a:endParaRPr sz="2000" b="1"/>
          </a:p>
          <a:p>
            <a:pPr marL="0" lvl="0" indent="0" algn="l" rtl="0">
              <a:lnSpc>
                <a:spcPct val="90000"/>
              </a:lnSpc>
              <a:spcBef>
                <a:spcPts val="600"/>
              </a:spcBef>
              <a:spcAft>
                <a:spcPts val="0"/>
              </a:spcAft>
              <a:buSzPts val="2353"/>
              <a:buNone/>
            </a:pPr>
            <a:r>
              <a:rPr lang="en-GB" sz="2000" b="1"/>
              <a:t>	- Da Vinci Competition and €1,000 Prize</a:t>
            </a:r>
            <a:br>
              <a:rPr lang="en-GB" sz="2000" b="1"/>
            </a:br>
            <a:r>
              <a:rPr lang="en-GB" sz="2000" b="1"/>
              <a:t>	- Milton van Dyke Flow Visualization Competition and €1,000 Prize</a:t>
            </a:r>
            <a:endParaRPr/>
          </a:p>
          <a:p>
            <a:pPr marL="0" lvl="0" indent="0" algn="l" rtl="0">
              <a:lnSpc>
                <a:spcPct val="90000"/>
              </a:lnSpc>
              <a:spcBef>
                <a:spcPts val="600"/>
              </a:spcBef>
              <a:spcAft>
                <a:spcPts val="0"/>
              </a:spcAft>
              <a:buSzPts val="2353"/>
              <a:buNone/>
            </a:pPr>
            <a:endParaRPr sz="900" b="1"/>
          </a:p>
          <a:p>
            <a:pPr marL="228600" lvl="0" indent="-228600" algn="l" rtl="0">
              <a:lnSpc>
                <a:spcPct val="100000"/>
              </a:lnSpc>
              <a:spcBef>
                <a:spcPts val="600"/>
              </a:spcBef>
              <a:spcAft>
                <a:spcPts val="0"/>
              </a:spcAft>
              <a:buClr>
                <a:schemeClr val="dk1"/>
              </a:buClr>
              <a:buSzPts val="2353"/>
              <a:buChar char="•"/>
            </a:pPr>
            <a:r>
              <a:rPr lang="en-GB" sz="2000" b="1"/>
              <a:t>PERIODIC </a:t>
            </a:r>
            <a:r>
              <a:rPr lang="en-GB" sz="20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EVENTS</a:t>
            </a:r>
            <a:r>
              <a:rPr lang="en-GB" sz="2000" b="1"/>
              <a:t>: </a:t>
            </a:r>
            <a:endParaRPr sz="2000"/>
          </a:p>
          <a:p>
            <a:pPr marL="0" lvl="0" indent="0" algn="l" rtl="0">
              <a:lnSpc>
                <a:spcPct val="100000"/>
              </a:lnSpc>
              <a:spcBef>
                <a:spcPts val="0"/>
              </a:spcBef>
              <a:spcAft>
                <a:spcPts val="0"/>
              </a:spcAft>
              <a:buSzPts val="2353"/>
              <a:buNone/>
            </a:pPr>
            <a:r>
              <a:rPr lang="en-GB" sz="2000" b="1"/>
              <a:t>	- Symposium on Engineering Turbulence Modelling and Measurements (ETMM)</a:t>
            </a:r>
            <a:br>
              <a:rPr lang="en-GB" sz="2000" b="1"/>
            </a:br>
            <a:r>
              <a:rPr lang="en-GB" sz="2000" b="1"/>
              <a:t>      	- Direct and Large Eddy Simulation (DLES) </a:t>
            </a:r>
            <a:endParaRPr sz="2000" b="1"/>
          </a:p>
          <a:p>
            <a:pPr marL="0" lvl="0" indent="0" algn="l" rtl="0">
              <a:lnSpc>
                <a:spcPct val="100000"/>
              </a:lnSpc>
              <a:spcBef>
                <a:spcPts val="0"/>
              </a:spcBef>
              <a:spcAft>
                <a:spcPts val="0"/>
              </a:spcAft>
              <a:buSzPts val="2353"/>
              <a:buNone/>
            </a:pPr>
            <a:endParaRPr sz="900" b="1"/>
          </a:p>
          <a:p>
            <a:pPr marL="228600" lvl="0" indent="-228600" algn="l" rtl="0">
              <a:lnSpc>
                <a:spcPct val="90000"/>
              </a:lnSpc>
              <a:spcBef>
                <a:spcPts val="1200"/>
              </a:spcBef>
              <a:spcAft>
                <a:spcPts val="0"/>
              </a:spcAft>
              <a:buClr>
                <a:schemeClr val="dk1"/>
              </a:buClr>
              <a:buSzPts val="2353"/>
              <a:buChar char="•"/>
            </a:pPr>
            <a:r>
              <a:rPr lang="en-GB" sz="2000" b="1"/>
              <a:t>WORKSHOP SERIES:</a:t>
            </a:r>
            <a:r>
              <a:rPr lang="en-GB" sz="2000">
                <a:solidFill>
                  <a:srgbClr val="FF0000"/>
                </a:solidFill>
              </a:rPr>
              <a:t/>
            </a:r>
            <a:br>
              <a:rPr lang="en-GB" sz="2000">
                <a:solidFill>
                  <a:srgbClr val="FF0000"/>
                </a:solidFill>
              </a:rPr>
            </a:br>
            <a:r>
              <a:rPr lang="en-GB" sz="2000"/>
              <a:t>	</a:t>
            </a:r>
            <a:r>
              <a:rPr lang="en-GB" sz="2000" b="1"/>
              <a:t>- Machine Learning for Fluid Dynamics (ML4FLUID) </a:t>
            </a:r>
            <a:br>
              <a:rPr lang="en-GB" sz="2000" b="1"/>
            </a:br>
            <a:r>
              <a:rPr lang="en-GB" sz="2000" b="1"/>
              <a:t>	- Young ERCOFTAC Spring School in Montestigliano </a:t>
            </a:r>
            <a:endParaRPr sz="2000" b="1"/>
          </a:p>
          <a:p>
            <a:pPr marL="228600" lvl="0" indent="-228600" algn="l" rtl="0">
              <a:lnSpc>
                <a:spcPct val="115000"/>
              </a:lnSpc>
              <a:spcBef>
                <a:spcPts val="1000"/>
              </a:spcBef>
              <a:spcAft>
                <a:spcPts val="0"/>
              </a:spcAft>
              <a:buSzPts val="2353"/>
              <a:buChar char="•"/>
            </a:pPr>
            <a:r>
              <a:rPr lang="en-GB" sz="2000" b="1"/>
              <a:t>SIG/PC WORKSHOPS</a:t>
            </a:r>
            <a:endParaRPr sz="2000"/>
          </a:p>
          <a:p>
            <a:pPr marL="228600" lvl="0" indent="-228600" algn="l" rtl="0">
              <a:lnSpc>
                <a:spcPct val="115000"/>
              </a:lnSpc>
              <a:spcBef>
                <a:spcPts val="1000"/>
              </a:spcBef>
              <a:spcAft>
                <a:spcPts val="0"/>
              </a:spcAft>
              <a:buSzPts val="2353"/>
              <a:buChar char="•"/>
            </a:pPr>
            <a:r>
              <a:rPr lang="en-GB" sz="2000" b="1"/>
              <a:t>INDUSTRIAL COURSES</a:t>
            </a:r>
            <a:endParaRPr sz="2000"/>
          </a:p>
          <a:p>
            <a:pPr marL="228600" lvl="0" indent="-228600" algn="l" rtl="0">
              <a:lnSpc>
                <a:spcPct val="100000"/>
              </a:lnSpc>
              <a:spcBef>
                <a:spcPts val="1000"/>
              </a:spcBef>
              <a:spcAft>
                <a:spcPts val="0"/>
              </a:spcAft>
              <a:buClr>
                <a:schemeClr val="dk1"/>
              </a:buClr>
              <a:buSzPts val="2353"/>
              <a:buChar char="•"/>
            </a:pPr>
            <a:r>
              <a:rPr lang="en-GB" sz="2000" b="1"/>
              <a:t>KB WIKI - </a:t>
            </a:r>
            <a:r>
              <a:rPr lang="en-GB" sz="2000" b="1" u="sng">
                <a:solidFill>
                  <a:schemeClr val="hlink"/>
                </a:solidFill>
                <a:hlinkClick r:id="rId3"/>
              </a:rPr>
              <a:t>The World's foremost repository in the industrial application of CFD. </a:t>
            </a:r>
            <a:r>
              <a:rPr lang="en-GB" sz="2000" b="1"/>
              <a:t>Originally developed by the EU Network on Quality &amp; Trust in the Industrial Application of CFD (QNET-CFD).</a:t>
            </a:r>
            <a:endParaRPr sz="2000" b="1"/>
          </a:p>
        </p:txBody>
      </p:sp>
      <p:pic>
        <p:nvPicPr>
          <p:cNvPr id="311" name="Google Shape;311;p10"/>
          <p:cNvPicPr preferRelativeResize="0"/>
          <p:nvPr/>
        </p:nvPicPr>
        <p:blipFill rotWithShape="1">
          <a:blip r:embed="rId4">
            <a:alphaModFix/>
          </a:blip>
          <a:srcRect/>
          <a:stretch/>
        </p:blipFill>
        <p:spPr>
          <a:xfrm>
            <a:off x="360000" y="360000"/>
            <a:ext cx="2701147" cy="991680"/>
          </a:xfrm>
          <a:prstGeom prst="rect">
            <a:avLst/>
          </a:prstGeom>
          <a:noFill/>
          <a:ln>
            <a:noFill/>
          </a:ln>
        </p:spPr>
      </p:pic>
      <p:sp>
        <p:nvSpPr>
          <p:cNvPr id="312" name="Google Shape;312;p10"/>
          <p:cNvSpPr/>
          <p:nvPr/>
        </p:nvSpPr>
        <p:spPr>
          <a:xfrm>
            <a:off x="9864000" y="6552000"/>
            <a:ext cx="233269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https://www.ercoftac.org/events/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cxnSp>
        <p:nvCxnSpPr>
          <p:cNvPr id="318" name="Google Shape;318;g3215f5ad255_0_541"/>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319" name="Google Shape;319;g3215f5ad255_0_541"/>
          <p:cNvSpPr/>
          <p:nvPr/>
        </p:nvSpPr>
        <p:spPr>
          <a:xfrm>
            <a:off x="0" y="640940"/>
            <a:ext cx="12192000" cy="6217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Play"/>
              <a:ea typeface="Play"/>
              <a:cs typeface="Play"/>
              <a:sym typeface="Play"/>
            </a:endParaRPr>
          </a:p>
        </p:txBody>
      </p:sp>
      <p:sp>
        <p:nvSpPr>
          <p:cNvPr id="320" name="Google Shape;320;g3215f5ad255_0_541"/>
          <p:cNvSpPr txBox="1">
            <a:spLocks noGrp="1"/>
          </p:cNvSpPr>
          <p:nvPr>
            <p:ph type="title"/>
          </p:nvPr>
        </p:nvSpPr>
        <p:spPr>
          <a:xfrm>
            <a:off x="4333194" y="437454"/>
            <a:ext cx="4306800" cy="50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GB" sz="3200" b="1"/>
              <a:t>Periodic Events</a:t>
            </a:r>
            <a:endParaRPr sz="3200"/>
          </a:p>
        </p:txBody>
      </p:sp>
      <p:pic>
        <p:nvPicPr>
          <p:cNvPr id="321" name="Google Shape;321;g3215f5ad255_0_541"/>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22" name="Google Shape;322;g3215f5ad255_0_541"/>
          <p:cNvSpPr txBox="1"/>
          <p:nvPr/>
        </p:nvSpPr>
        <p:spPr>
          <a:xfrm>
            <a:off x="452155" y="3237033"/>
            <a:ext cx="50787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Biannual Workshop on Direct and Large-Eddy Simulations – DLES</a:t>
            </a:r>
            <a:endParaRPr dirty="0"/>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Next edition 2026</a:t>
            </a:r>
            <a:endParaRPr sz="2000" b="1" i="0" u="none" strike="noStrike" cap="none" dirty="0">
              <a:solidFill>
                <a:srgbClr val="000000"/>
              </a:solidFill>
              <a:latin typeface="Calibri"/>
              <a:ea typeface="Calibri"/>
              <a:cs typeface="Calibri"/>
              <a:sym typeface="Calibri"/>
            </a:endParaRPr>
          </a:p>
        </p:txBody>
      </p:sp>
      <p:sp>
        <p:nvSpPr>
          <p:cNvPr id="323" name="Google Shape;323;g3215f5ad255_0_541"/>
          <p:cNvSpPr txBox="1"/>
          <p:nvPr/>
        </p:nvSpPr>
        <p:spPr>
          <a:xfrm>
            <a:off x="252383" y="1418776"/>
            <a:ext cx="53250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Biannual Symposium</a:t>
            </a:r>
            <a:r>
              <a:rPr lang="en-GB" sz="2000" b="0" i="0" u="none" strike="noStrike" cap="none">
                <a:solidFill>
                  <a:srgbClr val="000000"/>
                </a:solidFill>
                <a:latin typeface="Arial"/>
                <a:ea typeface="Arial"/>
                <a:cs typeface="Arial"/>
                <a:sym typeface="Arial"/>
              </a:rPr>
              <a:t> </a:t>
            </a:r>
            <a:r>
              <a:rPr lang="en-GB" sz="2000" b="1" i="0" u="none" strike="noStrike" cap="none">
                <a:solidFill>
                  <a:schemeClr val="dk1"/>
                </a:solidFill>
                <a:latin typeface="Calibri"/>
                <a:ea typeface="Calibri"/>
                <a:cs typeface="Calibri"/>
                <a:sym typeface="Calibri"/>
              </a:rPr>
              <a:t>Engineering Turbulence Modelling and Measurements - ETMM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Calibri"/>
                <a:ea typeface="Calibri"/>
                <a:cs typeface="Calibri"/>
                <a:sym typeface="Calibri"/>
              </a:rPr>
              <a:t>22</a:t>
            </a:r>
            <a:r>
              <a:rPr lang="en-GB" sz="2000" b="1" i="0" u="none" strike="noStrike" cap="none" baseline="30000">
                <a:solidFill>
                  <a:srgbClr val="000000"/>
                </a:solidFill>
                <a:latin typeface="Calibri"/>
                <a:ea typeface="Calibri"/>
                <a:cs typeface="Calibri"/>
                <a:sym typeface="Calibri"/>
              </a:rPr>
              <a:t>nd</a:t>
            </a:r>
            <a:r>
              <a:rPr lang="en-GB" sz="2000" b="1" i="0" u="none" strike="noStrike" cap="none">
                <a:solidFill>
                  <a:srgbClr val="000000"/>
                </a:solidFill>
                <a:latin typeface="Calibri"/>
                <a:ea typeface="Calibri"/>
                <a:cs typeface="Calibri"/>
                <a:sym typeface="Calibri"/>
              </a:rPr>
              <a:t> – 24</a:t>
            </a:r>
            <a:r>
              <a:rPr lang="en-GB" sz="2000" b="1" i="0" u="none" strike="noStrike" cap="none" baseline="30000">
                <a:solidFill>
                  <a:srgbClr val="000000"/>
                </a:solidFill>
                <a:latin typeface="Calibri"/>
                <a:ea typeface="Calibri"/>
                <a:cs typeface="Calibri"/>
                <a:sym typeface="Calibri"/>
              </a:rPr>
              <a:t>th</a:t>
            </a:r>
            <a:r>
              <a:rPr lang="en-GB" sz="2000" b="1" i="0" u="none" strike="noStrike" cap="none">
                <a:solidFill>
                  <a:srgbClr val="000000"/>
                </a:solidFill>
                <a:latin typeface="Calibri"/>
                <a:ea typeface="Calibri"/>
                <a:cs typeface="Calibri"/>
                <a:sym typeface="Calibri"/>
              </a:rPr>
              <a:t> September 2025</a:t>
            </a:r>
            <a:endParaRPr sz="2000" b="1" i="0" u="none" strike="noStrike" cap="none">
              <a:solidFill>
                <a:srgbClr val="000000"/>
              </a:solidFill>
              <a:latin typeface="Calibri"/>
              <a:ea typeface="Calibri"/>
              <a:cs typeface="Calibri"/>
              <a:sym typeface="Calibri"/>
            </a:endParaRPr>
          </a:p>
        </p:txBody>
      </p:sp>
      <p:sp>
        <p:nvSpPr>
          <p:cNvPr id="324" name="Google Shape;324;g3215f5ad255_0_541"/>
          <p:cNvSpPr txBox="1"/>
          <p:nvPr/>
        </p:nvSpPr>
        <p:spPr>
          <a:xfrm>
            <a:off x="456516" y="5014464"/>
            <a:ext cx="51744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Annual Workshop on Machine Learning for Fluid Dynamics - ML4FLUIDS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smtClean="0">
                <a:solidFill>
                  <a:schemeClr val="dk1"/>
                </a:solidFill>
                <a:latin typeface="Calibri"/>
                <a:ea typeface="Calibri"/>
                <a:cs typeface="Calibri"/>
                <a:sym typeface="Calibri"/>
              </a:rPr>
              <a:t>4</a:t>
            </a:r>
            <a:r>
              <a:rPr lang="en-GB" sz="2000" b="1" baseline="30000" dirty="0" smtClean="0">
                <a:solidFill>
                  <a:schemeClr val="dk1"/>
                </a:solidFill>
                <a:latin typeface="Calibri"/>
                <a:ea typeface="Calibri"/>
                <a:cs typeface="Calibri"/>
                <a:sym typeface="Calibri"/>
              </a:rPr>
              <a:t>th</a:t>
            </a:r>
            <a:r>
              <a:rPr lang="en-GB" sz="2000" b="1" dirty="0" smtClean="0">
                <a:solidFill>
                  <a:schemeClr val="dk1"/>
                </a:solidFill>
                <a:latin typeface="Calibri"/>
                <a:ea typeface="Calibri"/>
                <a:cs typeface="Calibri"/>
                <a:sym typeface="Calibri"/>
              </a:rPr>
              <a:t> – 6</a:t>
            </a:r>
            <a:r>
              <a:rPr lang="en-GB" sz="2000" b="1" baseline="30000" dirty="0" smtClean="0">
                <a:solidFill>
                  <a:schemeClr val="dk1"/>
                </a:solidFill>
                <a:latin typeface="Calibri"/>
                <a:ea typeface="Calibri"/>
                <a:cs typeface="Calibri"/>
                <a:sym typeface="Calibri"/>
              </a:rPr>
              <a:t>th</a:t>
            </a:r>
            <a:r>
              <a:rPr lang="en-GB" sz="2000" b="1" dirty="0">
                <a:solidFill>
                  <a:schemeClr val="dk1"/>
                </a:solidFill>
                <a:latin typeface="Calibri"/>
                <a:ea typeface="Calibri"/>
                <a:cs typeface="Calibri"/>
                <a:sym typeface="Calibri"/>
              </a:rPr>
              <a:t> </a:t>
            </a:r>
            <a:r>
              <a:rPr lang="en-GB" sz="2000" b="1" dirty="0" smtClean="0">
                <a:solidFill>
                  <a:schemeClr val="dk1"/>
                </a:solidFill>
                <a:latin typeface="Calibri"/>
                <a:ea typeface="Calibri"/>
                <a:cs typeface="Calibri"/>
                <a:sym typeface="Calibri"/>
              </a:rPr>
              <a:t>March</a:t>
            </a:r>
            <a:r>
              <a:rPr lang="en-GB" sz="2000" b="1" i="0" u="none" strike="noStrike" cap="none" dirty="0" smtClean="0">
                <a:solidFill>
                  <a:schemeClr val="dk1"/>
                </a:solidFill>
                <a:latin typeface="Calibri"/>
                <a:ea typeface="Calibri"/>
                <a:cs typeface="Calibri"/>
                <a:sym typeface="Calibri"/>
              </a:rPr>
              <a:t> </a:t>
            </a:r>
            <a:r>
              <a:rPr lang="en-GB" sz="2000" b="1" i="0" u="none" strike="noStrike" cap="none" dirty="0">
                <a:solidFill>
                  <a:schemeClr val="dk1"/>
                </a:solidFill>
                <a:latin typeface="Calibri"/>
                <a:ea typeface="Calibri"/>
                <a:cs typeface="Calibri"/>
                <a:sym typeface="Calibri"/>
              </a:rPr>
              <a:t>2025 </a:t>
            </a:r>
            <a:endParaRPr sz="2000" b="1" i="0" u="none" strike="noStrike" cap="none" dirty="0">
              <a:solidFill>
                <a:srgbClr val="000000"/>
              </a:solidFill>
              <a:latin typeface="Calibri"/>
              <a:ea typeface="Calibri"/>
              <a:cs typeface="Calibri"/>
              <a:sym typeface="Calibri"/>
            </a:endParaRPr>
          </a:p>
        </p:txBody>
      </p:sp>
      <p:pic>
        <p:nvPicPr>
          <p:cNvPr id="325" name="Google Shape;325;g3215f5ad255_0_541"/>
          <p:cNvPicPr preferRelativeResize="0"/>
          <p:nvPr/>
        </p:nvPicPr>
        <p:blipFill rotWithShape="1">
          <a:blip r:embed="rId4">
            <a:alphaModFix/>
          </a:blip>
          <a:srcRect/>
          <a:stretch/>
        </p:blipFill>
        <p:spPr>
          <a:xfrm>
            <a:off x="5939994" y="4882510"/>
            <a:ext cx="5400000" cy="1584000"/>
          </a:xfrm>
          <a:prstGeom prst="rect">
            <a:avLst/>
          </a:prstGeom>
          <a:noFill/>
          <a:ln>
            <a:noFill/>
          </a:ln>
        </p:spPr>
      </p:pic>
      <p:pic>
        <p:nvPicPr>
          <p:cNvPr id="326" name="Google Shape;326;g3215f5ad255_0_541" descr="Immagine che contiene panorama, aria aperta, nuvola, cielo&#10;&#10;Descrizione generata automaticamente"/>
          <p:cNvPicPr preferRelativeResize="0"/>
          <p:nvPr/>
        </p:nvPicPr>
        <p:blipFill rotWithShape="1">
          <a:blip r:embed="rId5">
            <a:alphaModFix/>
          </a:blip>
          <a:srcRect r="2133"/>
          <a:stretch/>
        </p:blipFill>
        <p:spPr>
          <a:xfrm>
            <a:off x="5983010" y="1222994"/>
            <a:ext cx="5400000" cy="1584000"/>
          </a:xfrm>
          <a:prstGeom prst="rect">
            <a:avLst/>
          </a:prstGeom>
          <a:noFill/>
          <a:ln>
            <a:noFill/>
          </a:ln>
        </p:spPr>
      </p:pic>
      <p:pic>
        <p:nvPicPr>
          <p:cNvPr id="327" name="Google Shape;327;g3215f5ad255_0_541"/>
          <p:cNvPicPr preferRelativeResize="0"/>
          <p:nvPr/>
        </p:nvPicPr>
        <p:blipFill rotWithShape="1">
          <a:blip r:embed="rId6">
            <a:alphaModFix/>
          </a:blip>
          <a:srcRect/>
          <a:stretch/>
        </p:blipFill>
        <p:spPr>
          <a:xfrm>
            <a:off x="5983010" y="3052752"/>
            <a:ext cx="5400000" cy="1584000"/>
          </a:xfrm>
          <a:prstGeom prst="rect">
            <a:avLst/>
          </a:prstGeom>
          <a:noFill/>
          <a:ln>
            <a:noFill/>
          </a:ln>
        </p:spPr>
      </p:pic>
      <p:sp>
        <p:nvSpPr>
          <p:cNvPr id="328" name="Google Shape;328;g3215f5ad255_0_541"/>
          <p:cNvSpPr txBox="1"/>
          <p:nvPr/>
        </p:nvSpPr>
        <p:spPr>
          <a:xfrm>
            <a:off x="125260" y="6540971"/>
            <a:ext cx="4707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https://www.ercoftac.org/events/</a:t>
            </a:r>
            <a:endParaRPr sz="1200" b="0" i="0" u="none" strike="noStrike" cap="none">
              <a:solidFill>
                <a:srgbClr val="000000"/>
              </a:solidFill>
              <a:latin typeface="Arial"/>
              <a:ea typeface="Arial"/>
              <a:cs typeface="Arial"/>
              <a:sym typeface="Arial"/>
            </a:endParaRPr>
          </a:p>
        </p:txBody>
      </p:sp>
      <p:pic>
        <p:nvPicPr>
          <p:cNvPr id="329" name="Google Shape;329;g3215f5ad255_0_541"/>
          <p:cNvPicPr preferRelativeResize="0"/>
          <p:nvPr/>
        </p:nvPicPr>
        <p:blipFill rotWithShape="1">
          <a:blip r:embed="rId7">
            <a:alphaModFix/>
          </a:blip>
          <a:srcRect/>
          <a:stretch/>
        </p:blipFill>
        <p:spPr>
          <a:xfrm>
            <a:off x="7077378" y="1389948"/>
            <a:ext cx="3060002" cy="1224000"/>
          </a:xfrm>
          <a:prstGeom prst="rect">
            <a:avLst/>
          </a:prstGeom>
          <a:noFill/>
          <a:ln>
            <a:noFill/>
          </a:ln>
        </p:spPr>
      </p:pic>
      <p:pic>
        <p:nvPicPr>
          <p:cNvPr id="330" name="Google Shape;330;g3215f5ad255_0_541"/>
          <p:cNvPicPr preferRelativeResize="0"/>
          <p:nvPr/>
        </p:nvPicPr>
        <p:blipFill rotWithShape="1">
          <a:blip r:embed="rId8">
            <a:alphaModFix/>
          </a:blip>
          <a:srcRect/>
          <a:stretch/>
        </p:blipFill>
        <p:spPr>
          <a:xfrm>
            <a:off x="6951255" y="3191152"/>
            <a:ext cx="3262204" cy="1224000"/>
          </a:xfrm>
          <a:prstGeom prst="rect">
            <a:avLst/>
          </a:prstGeom>
          <a:noFill/>
          <a:ln>
            <a:noFill/>
          </a:ln>
        </p:spPr>
      </p:pic>
      <p:pic>
        <p:nvPicPr>
          <p:cNvPr id="331" name="Google Shape;331;g3215f5ad255_0_541"/>
          <p:cNvPicPr preferRelativeResize="0"/>
          <p:nvPr/>
        </p:nvPicPr>
        <p:blipFill rotWithShape="1">
          <a:blip r:embed="rId9">
            <a:alphaModFix/>
          </a:blip>
          <a:srcRect l="-1204" r="1204"/>
          <a:stretch/>
        </p:blipFill>
        <p:spPr>
          <a:xfrm>
            <a:off x="7003808" y="5030980"/>
            <a:ext cx="2911079" cy="1224000"/>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6"/>
          <p:cNvSpPr txBox="1">
            <a:spLocks noGrp="1"/>
          </p:cNvSpPr>
          <p:nvPr>
            <p:ph type="title"/>
          </p:nvPr>
        </p:nvSpPr>
        <p:spPr>
          <a:xfrm>
            <a:off x="2924163" y="797030"/>
            <a:ext cx="8405359" cy="540000"/>
          </a:xfrm>
          <a:prstGeom prst="rect">
            <a:avLst/>
          </a:prstGeom>
          <a:noFill/>
          <a:ln>
            <a:noFill/>
          </a:ln>
        </p:spPr>
        <p:txBody>
          <a:bodyPr spcFirstLastPara="1" wrap="square" lIns="91425" tIns="45700" rIns="91425" bIns="45700" anchor="ctr" anchorCtr="0">
            <a:noAutofit/>
          </a:bodyPr>
          <a:lstStyle/>
          <a:p>
            <a:pPr marL="0" lvl="1" indent="0" algn="ctr" rtl="0">
              <a:lnSpc>
                <a:spcPct val="100000"/>
              </a:lnSpc>
              <a:spcBef>
                <a:spcPts val="0"/>
              </a:spcBef>
              <a:spcAft>
                <a:spcPts val="0"/>
              </a:spcAft>
              <a:buSzPts val="1400"/>
              <a:buNone/>
            </a:pPr>
            <a:r>
              <a:rPr lang="en-GB" sz="3200" b="1">
                <a:latin typeface="Calibri"/>
                <a:ea typeface="Calibri"/>
                <a:cs typeface="Calibri"/>
                <a:sym typeface="Calibri"/>
              </a:rPr>
              <a:t>Young Spring School in Montestigliano Series</a:t>
            </a:r>
            <a:endParaRPr sz="3200" b="1">
              <a:latin typeface="Calibri"/>
              <a:ea typeface="Calibri"/>
              <a:cs typeface="Calibri"/>
              <a:sym typeface="Calibri"/>
            </a:endParaRPr>
          </a:p>
        </p:txBody>
      </p:sp>
      <p:pic>
        <p:nvPicPr>
          <p:cNvPr id="337" name="Google Shape;337;p16"/>
          <p:cNvPicPr preferRelativeResize="0"/>
          <p:nvPr/>
        </p:nvPicPr>
        <p:blipFill rotWithShape="1">
          <a:blip r:embed="rId3">
            <a:alphaModFix/>
          </a:blip>
          <a:srcRect/>
          <a:stretch/>
        </p:blipFill>
        <p:spPr>
          <a:xfrm>
            <a:off x="360000" y="360000"/>
            <a:ext cx="2451428" cy="900000"/>
          </a:xfrm>
          <a:prstGeom prst="rect">
            <a:avLst/>
          </a:prstGeom>
          <a:noFill/>
          <a:ln>
            <a:noFill/>
          </a:ln>
        </p:spPr>
      </p:pic>
      <p:pic>
        <p:nvPicPr>
          <p:cNvPr id="338" name="Google Shape;338;p16"/>
          <p:cNvPicPr preferRelativeResize="0"/>
          <p:nvPr/>
        </p:nvPicPr>
        <p:blipFill rotWithShape="1">
          <a:blip r:embed="rId4">
            <a:alphaModFix/>
          </a:blip>
          <a:srcRect/>
          <a:stretch/>
        </p:blipFill>
        <p:spPr>
          <a:xfrm>
            <a:off x="7897010" y="1898168"/>
            <a:ext cx="4065271" cy="2707549"/>
          </a:xfrm>
          <a:prstGeom prst="rect">
            <a:avLst/>
          </a:prstGeom>
          <a:noFill/>
          <a:ln>
            <a:noFill/>
          </a:ln>
        </p:spPr>
      </p:pic>
      <p:sp>
        <p:nvSpPr>
          <p:cNvPr id="339" name="Google Shape;339;p16"/>
          <p:cNvSpPr txBox="1"/>
          <p:nvPr/>
        </p:nvSpPr>
        <p:spPr>
          <a:xfrm>
            <a:off x="7897010" y="3812809"/>
            <a:ext cx="406527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Rajdhani"/>
                <a:ea typeface="Rajdhani"/>
                <a:cs typeface="Rajdhani"/>
                <a:sym typeface="Rajdhani"/>
              </a:rPr>
              <a:t>Young ERCOFTAC Montestigliano Spring School for Graduate Students</a:t>
            </a:r>
            <a:endParaRPr sz="1400" b="0" i="0" u="none" strike="noStrike" cap="none">
              <a:solidFill>
                <a:srgbClr val="000000"/>
              </a:solidFill>
              <a:latin typeface="Arial"/>
              <a:ea typeface="Arial"/>
              <a:cs typeface="Arial"/>
              <a:sym typeface="Arial"/>
            </a:endParaRPr>
          </a:p>
        </p:txBody>
      </p:sp>
      <p:sp>
        <p:nvSpPr>
          <p:cNvPr id="340" name="Google Shape;340;p16"/>
          <p:cNvSpPr txBox="1"/>
          <p:nvPr/>
        </p:nvSpPr>
        <p:spPr>
          <a:xfrm>
            <a:off x="360000" y="1830271"/>
            <a:ext cx="7189939" cy="32778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inaugurated in 2007, following an initiative of PC Germany South (Prof. W. Rodi) and endorsed by ERCOFTAC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takes place in the spring of each year at Montestigliano, Italy, a converted, former olive farm in Tuscany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attracts 12-15 students per year, across many countries and at various levels of their career</a:t>
            </a: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main scientific supervision is carried out by a principal invited speaker and the organizational team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341" name="Google Shape;341;p16"/>
          <p:cNvSpPr txBox="1"/>
          <p:nvPr/>
        </p:nvSpPr>
        <p:spPr>
          <a:xfrm>
            <a:off x="360000" y="4976731"/>
            <a:ext cx="11832000" cy="138499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team-building and cohort-training is enforced by the remote nature of the location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necessitates cooperation beyond the scientific projects: meals and other duties are shared by all participants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positive feedback gathered over the past twelve workshops attests to this: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
          <p:cNvSpPr txBox="1">
            <a:spLocks noGrp="1"/>
          </p:cNvSpPr>
          <p:nvPr>
            <p:ph type="title"/>
          </p:nvPr>
        </p:nvSpPr>
        <p:spPr>
          <a:xfrm>
            <a:off x="2924163" y="828000"/>
            <a:ext cx="8405359" cy="540000"/>
          </a:xfrm>
          <a:prstGeom prst="rect">
            <a:avLst/>
          </a:prstGeom>
          <a:noFill/>
          <a:ln>
            <a:noFill/>
          </a:ln>
        </p:spPr>
        <p:txBody>
          <a:bodyPr spcFirstLastPara="1" wrap="square" lIns="91425" tIns="45700" rIns="91425" bIns="45700" anchor="ctr" anchorCtr="0">
            <a:noAutofit/>
          </a:bodyPr>
          <a:lstStyle/>
          <a:p>
            <a:pPr marL="0" lvl="1" indent="0" algn="ctr" rtl="0">
              <a:lnSpc>
                <a:spcPct val="100000"/>
              </a:lnSpc>
              <a:spcBef>
                <a:spcPts val="0"/>
              </a:spcBef>
              <a:spcAft>
                <a:spcPts val="0"/>
              </a:spcAft>
              <a:buSzPts val="1400"/>
              <a:buNone/>
            </a:pPr>
            <a:r>
              <a:rPr lang="en-GB" sz="3200" b="1">
                <a:latin typeface="Calibri"/>
                <a:ea typeface="Calibri"/>
                <a:cs typeface="Calibri"/>
                <a:sym typeface="Calibri"/>
              </a:rPr>
              <a:t>Young Spring School in Montestigliano Series</a:t>
            </a:r>
            <a:endParaRPr sz="3200" b="1">
              <a:latin typeface="Calibri"/>
              <a:ea typeface="Calibri"/>
              <a:cs typeface="Calibri"/>
              <a:sym typeface="Calibri"/>
            </a:endParaRPr>
          </a:p>
        </p:txBody>
      </p:sp>
      <p:pic>
        <p:nvPicPr>
          <p:cNvPr id="347" name="Google Shape;347;p3"/>
          <p:cNvPicPr preferRelativeResize="0"/>
          <p:nvPr/>
        </p:nvPicPr>
        <p:blipFill rotWithShape="1">
          <a:blip r:embed="rId3">
            <a:alphaModFix/>
          </a:blip>
          <a:srcRect/>
          <a:stretch/>
        </p:blipFill>
        <p:spPr>
          <a:xfrm>
            <a:off x="360000" y="360000"/>
            <a:ext cx="2451428" cy="900000"/>
          </a:xfrm>
          <a:prstGeom prst="rect">
            <a:avLst/>
          </a:prstGeom>
          <a:noFill/>
          <a:ln>
            <a:noFill/>
          </a:ln>
        </p:spPr>
      </p:pic>
      <p:sp>
        <p:nvSpPr>
          <p:cNvPr id="348" name="Google Shape;348;p3"/>
          <p:cNvSpPr txBox="1"/>
          <p:nvPr/>
        </p:nvSpPr>
        <p:spPr>
          <a:xfrm>
            <a:off x="7897011" y="3664858"/>
            <a:ext cx="406527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Rajdhani"/>
                <a:ea typeface="Rajdhani"/>
                <a:cs typeface="Rajdhani"/>
                <a:sym typeface="Rajdhani"/>
              </a:rPr>
              <a:t>Young ERCOFTAC Montestigliano Spring School for Graduate Students</a:t>
            </a:r>
            <a:endParaRPr sz="1400" b="0" i="0" u="none" strike="noStrike" cap="none">
              <a:solidFill>
                <a:srgbClr val="000000"/>
              </a:solidFill>
              <a:latin typeface="Arial"/>
              <a:ea typeface="Arial"/>
              <a:cs typeface="Arial"/>
              <a:sym typeface="Arial"/>
            </a:endParaRPr>
          </a:p>
        </p:txBody>
      </p:sp>
      <p:sp>
        <p:nvSpPr>
          <p:cNvPr id="349" name="Google Shape;349;p3"/>
          <p:cNvSpPr txBox="1"/>
          <p:nvPr/>
        </p:nvSpPr>
        <p:spPr>
          <a:xfrm>
            <a:off x="360000" y="1607617"/>
            <a:ext cx="11832000" cy="30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alibri"/>
                <a:ea typeface="Calibri"/>
                <a:cs typeface="Calibri"/>
                <a:sym typeface="Calibri"/>
              </a:rPr>
              <a:t>"Reflecting on my recent experience at the Young ERCOFTAC Montestigliano Spring School for Graduate Students 2024, I'm filled with gratitude for the invaluable opportunity it provided. Exploring Quantum Computing and its Application to Fluid Mechanics under the guidance of Prof Jörg Schumacher was truly enlightening. The interactive group sessions not only deepened my understanding of the subject but also fostered meaningful connections with fellow scholars. Against the backdrop of Montestigliano' s picturesque landscapes, learning became an immersive journey of growth and discovery. A heartfelt thank you to the organizers and mentors for curating such an enriching experience. Can't wait to see how this knowledge transforms our future endeavours!“</a:t>
            </a:r>
            <a:r>
              <a:rPr lang="en-GB" sz="1600" b="0" i="0" u="none" strike="noStrike" cap="none">
                <a:solidFill>
                  <a:srgbClr val="000000"/>
                </a:solidFill>
                <a:latin typeface="Calibri"/>
                <a:ea typeface="Calibri"/>
                <a:cs typeface="Calibri"/>
                <a:sym typeface="Calibri"/>
              </a:rPr>
              <a:t>- Nasrin Sahranavardfard</a:t>
            </a:r>
            <a:br>
              <a:rPr lang="en-GB" sz="1600" b="0" i="0" u="none" strike="noStrike" cap="none">
                <a:solidFill>
                  <a:srgbClr val="000000"/>
                </a:solidFill>
                <a:latin typeface="Calibri"/>
                <a:ea typeface="Calibri"/>
                <a:cs typeface="Calibri"/>
                <a:sym typeface="Calibri"/>
              </a:rPr>
            </a:br>
            <a:r>
              <a:rPr lang="en-GB" sz="1600" b="0" i="0" u="none" strike="noStrike" cap="none">
                <a:solidFill>
                  <a:srgbClr val="000000"/>
                </a:solidFill>
                <a:latin typeface="Calibri"/>
                <a:ea typeface="Calibri"/>
                <a:cs typeface="Calibri"/>
                <a:sym typeface="Calibri"/>
              </a:rPr>
              <a:t/>
            </a:r>
            <a:br>
              <a:rPr lang="en-GB" sz="1600" b="0" i="0" u="none" strike="noStrike" cap="none">
                <a:solidFill>
                  <a:srgbClr val="000000"/>
                </a:solidFill>
                <a:latin typeface="Calibri"/>
                <a:ea typeface="Calibri"/>
                <a:cs typeface="Calibri"/>
                <a:sym typeface="Calibri"/>
              </a:rPr>
            </a:br>
            <a:r>
              <a:rPr lang="en-GB" sz="1600" b="1" i="0" u="none" strike="noStrike" cap="none">
                <a:solidFill>
                  <a:srgbClr val="000000"/>
                </a:solidFill>
                <a:latin typeface="Calibri"/>
                <a:ea typeface="Calibri"/>
                <a:cs typeface="Calibri"/>
                <a:sym typeface="Calibri"/>
              </a:rPr>
              <a:t>"The event was a very enriching experience for me. The discussions I had with the organisers and my peers will help me go forward in my PhD journey. The Spring School in Montestigliano, Siena was a Perfect setting for a Holistic experience. The theme of the school Quantum Computing for Fluids gave me brief but precise knowledge about the developments and possibilities in the field. I would recommend early career researchers to have this experience. If given an opportunity I would attend the Spring school again next year.</a:t>
            </a:r>
            <a:br>
              <a:rPr lang="en-GB" sz="1600" b="1" i="0" u="none" strike="noStrike" cap="none">
                <a:solidFill>
                  <a:srgbClr val="000000"/>
                </a:solidFill>
                <a:latin typeface="Calibri"/>
                <a:ea typeface="Calibri"/>
                <a:cs typeface="Calibri"/>
                <a:sym typeface="Calibri"/>
              </a:rPr>
            </a:br>
            <a:r>
              <a:rPr lang="en-GB" sz="1600" b="1" i="0" u="none" strike="noStrike" cap="none">
                <a:solidFill>
                  <a:srgbClr val="000000"/>
                </a:solidFill>
                <a:latin typeface="Calibri"/>
                <a:ea typeface="Calibri"/>
                <a:cs typeface="Calibri"/>
                <a:sym typeface="Calibri"/>
              </a:rPr>
              <a:t>I thank ERCOFTAC for the opportunity and the Organisers for selecting me for this workshop“</a:t>
            </a:r>
            <a:r>
              <a:rPr lang="en-GB" sz="1600" b="0" i="0" u="none" strike="noStrike" cap="none">
                <a:solidFill>
                  <a:srgbClr val="000000"/>
                </a:solidFill>
                <a:latin typeface="Calibri"/>
                <a:ea typeface="Calibri"/>
                <a:cs typeface="Calibri"/>
                <a:sym typeface="Calibri"/>
              </a:rPr>
              <a:t>- Abhishek Joshi</a:t>
            </a:r>
            <a:endParaRPr sz="1400" b="0" i="0" u="none" strike="noStrike" cap="none">
              <a:solidFill>
                <a:srgbClr val="000000"/>
              </a:solidFill>
              <a:latin typeface="Arial"/>
              <a:ea typeface="Arial"/>
              <a:cs typeface="Arial"/>
              <a:sym typeface="Arial"/>
            </a:endParaRPr>
          </a:p>
        </p:txBody>
      </p:sp>
      <p:sp>
        <p:nvSpPr>
          <p:cNvPr id="350" name="Google Shape;350;p3"/>
          <p:cNvSpPr txBox="1"/>
          <p:nvPr/>
        </p:nvSpPr>
        <p:spPr>
          <a:xfrm>
            <a:off x="6876788" y="6550223"/>
            <a:ext cx="660539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https://www.ercoftac.org/about/young-ercoftac-spring-school-in-montestigliano</a:t>
            </a:r>
            <a:r>
              <a:rPr lang="en-GB"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351" name="Google Shape;351;p3"/>
          <p:cNvPicPr preferRelativeResize="0"/>
          <p:nvPr/>
        </p:nvPicPr>
        <p:blipFill rotWithShape="1">
          <a:blip r:embed="rId4">
            <a:alphaModFix/>
          </a:blip>
          <a:srcRect/>
          <a:stretch/>
        </p:blipFill>
        <p:spPr>
          <a:xfrm>
            <a:off x="360000" y="4860000"/>
            <a:ext cx="2232889" cy="1674666"/>
          </a:xfrm>
          <a:prstGeom prst="rect">
            <a:avLst/>
          </a:prstGeom>
          <a:noFill/>
          <a:ln>
            <a:noFill/>
          </a:ln>
        </p:spPr>
      </p:pic>
      <p:pic>
        <p:nvPicPr>
          <p:cNvPr id="352" name="Google Shape;352;p3"/>
          <p:cNvPicPr preferRelativeResize="0"/>
          <p:nvPr/>
        </p:nvPicPr>
        <p:blipFill rotWithShape="1">
          <a:blip r:embed="rId5">
            <a:alphaModFix/>
          </a:blip>
          <a:srcRect/>
          <a:stretch/>
        </p:blipFill>
        <p:spPr>
          <a:xfrm>
            <a:off x="3102904" y="4894223"/>
            <a:ext cx="2208000" cy="1656000"/>
          </a:xfrm>
          <a:prstGeom prst="rect">
            <a:avLst/>
          </a:prstGeom>
          <a:noFill/>
          <a:ln>
            <a:noFill/>
          </a:ln>
        </p:spPr>
      </p:pic>
      <p:pic>
        <p:nvPicPr>
          <p:cNvPr id="353" name="Google Shape;353;p3"/>
          <p:cNvPicPr preferRelativeResize="0"/>
          <p:nvPr/>
        </p:nvPicPr>
        <p:blipFill rotWithShape="1">
          <a:blip r:embed="rId6">
            <a:alphaModFix/>
          </a:blip>
          <a:srcRect/>
          <a:stretch/>
        </p:blipFill>
        <p:spPr>
          <a:xfrm>
            <a:off x="9068041" y="4860000"/>
            <a:ext cx="2952695" cy="1656000"/>
          </a:xfrm>
          <a:prstGeom prst="rect">
            <a:avLst/>
          </a:prstGeom>
          <a:noFill/>
          <a:ln>
            <a:noFill/>
          </a:ln>
        </p:spPr>
      </p:pic>
      <p:pic>
        <p:nvPicPr>
          <p:cNvPr id="354" name="Google Shape;354;p3"/>
          <p:cNvPicPr preferRelativeResize="0"/>
          <p:nvPr/>
        </p:nvPicPr>
        <p:blipFill rotWithShape="1">
          <a:blip r:embed="rId7">
            <a:alphaModFix/>
          </a:blip>
          <a:srcRect/>
          <a:stretch/>
        </p:blipFill>
        <p:spPr>
          <a:xfrm>
            <a:off x="5820919" y="4869333"/>
            <a:ext cx="2735694" cy="165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
          <p:cNvSpPr txBox="1">
            <a:spLocks noGrp="1"/>
          </p:cNvSpPr>
          <p:nvPr>
            <p:ph type="title"/>
          </p:nvPr>
        </p:nvSpPr>
        <p:spPr>
          <a:xfrm>
            <a:off x="360000" y="828000"/>
            <a:ext cx="11520000" cy="1050904"/>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SzPts val="2000"/>
              <a:buNone/>
            </a:pPr>
            <a:r>
              <a:rPr lang="en-GB" sz="3200" b="1"/>
              <a:t>Workshops, Summer Schools, </a:t>
            </a:r>
            <a:br>
              <a:rPr lang="en-GB" sz="3200" b="1"/>
            </a:br>
            <a:r>
              <a:rPr lang="en-GB" sz="3200" b="1"/>
              <a:t>Conferences and Courses</a:t>
            </a:r>
            <a:endParaRPr sz="3200" b="1"/>
          </a:p>
        </p:txBody>
      </p:sp>
      <p:sp>
        <p:nvSpPr>
          <p:cNvPr id="360" name="Google Shape;360;p4"/>
          <p:cNvSpPr txBox="1">
            <a:spLocks noGrp="1"/>
          </p:cNvSpPr>
          <p:nvPr>
            <p:ph type="body" idx="1"/>
          </p:nvPr>
        </p:nvSpPr>
        <p:spPr>
          <a:xfrm>
            <a:off x="360000" y="1259999"/>
            <a:ext cx="11517600" cy="2868247"/>
          </a:xfrm>
          <a:prstGeom prst="rect">
            <a:avLst/>
          </a:prstGeom>
          <a:noFill/>
          <a:ln>
            <a:noFill/>
          </a:ln>
        </p:spPr>
        <p:txBody>
          <a:bodyPr spcFirstLastPara="1" wrap="square" lIns="91425" tIns="45700" rIns="91425" bIns="45700" anchor="t" anchorCtr="0">
            <a:normAutofit fontScale="70000" lnSpcReduction="20000"/>
          </a:bodyPr>
          <a:lstStyle/>
          <a:p>
            <a:pPr marL="114300" lvl="0" indent="0" algn="l" rtl="0">
              <a:lnSpc>
                <a:spcPct val="90000"/>
              </a:lnSpc>
              <a:spcBef>
                <a:spcPts val="1000"/>
              </a:spcBef>
              <a:spcAft>
                <a:spcPts val="0"/>
              </a:spcAft>
              <a:buSzPct val="100000"/>
              <a:buNone/>
            </a:pPr>
            <a:endParaRPr sz="2000" b="1"/>
          </a:p>
          <a:p>
            <a:pPr marL="114300" lvl="0" indent="0" algn="l" rtl="0">
              <a:lnSpc>
                <a:spcPct val="90000"/>
              </a:lnSpc>
              <a:spcBef>
                <a:spcPts val="1000"/>
              </a:spcBef>
              <a:spcAft>
                <a:spcPts val="0"/>
              </a:spcAft>
              <a:buSzPct val="84210"/>
              <a:buNone/>
            </a:pPr>
            <a:r>
              <a:rPr lang="en-GB" sz="2850" b="1"/>
              <a:t>Aim: </a:t>
            </a:r>
            <a:endParaRPr sz="2850" b="1"/>
          </a:p>
          <a:p>
            <a:pPr marL="457200" lvl="0" indent="-322897" algn="l" rtl="0">
              <a:lnSpc>
                <a:spcPct val="90000"/>
              </a:lnSpc>
              <a:spcBef>
                <a:spcPts val="1000"/>
              </a:spcBef>
              <a:spcAft>
                <a:spcPts val="0"/>
              </a:spcAft>
              <a:buSzPct val="100000"/>
              <a:buChar char="•"/>
            </a:pPr>
            <a:r>
              <a:rPr lang="en-GB" sz="2850"/>
              <a:t>organised by SIGs or PCs</a:t>
            </a:r>
            <a:endParaRPr sz="2850"/>
          </a:p>
          <a:p>
            <a:pPr marL="457200" lvl="0" indent="-322897" algn="l" rtl="0">
              <a:lnSpc>
                <a:spcPct val="90000"/>
              </a:lnSpc>
              <a:spcBef>
                <a:spcPts val="1000"/>
              </a:spcBef>
              <a:spcAft>
                <a:spcPts val="0"/>
              </a:spcAft>
              <a:buSzPct val="100000"/>
              <a:buChar char="•"/>
            </a:pPr>
            <a:r>
              <a:rPr lang="en-GB" sz="2850"/>
              <a:t>to stimulate interactions between academia and industry to address industry relevant questions​</a:t>
            </a:r>
            <a:endParaRPr sz="2850"/>
          </a:p>
          <a:p>
            <a:pPr marL="457200" lvl="0" indent="-322897" algn="l" rtl="0">
              <a:lnSpc>
                <a:spcPct val="90000"/>
              </a:lnSpc>
              <a:spcBef>
                <a:spcPts val="1000"/>
              </a:spcBef>
              <a:spcAft>
                <a:spcPts val="0"/>
              </a:spcAft>
              <a:buSzPct val="100000"/>
              <a:buChar char="•"/>
            </a:pPr>
            <a:r>
              <a:rPr lang="en-GB" sz="2850"/>
              <a:t>industry and academia participants and lecturers​ from around the world</a:t>
            </a:r>
            <a:endParaRPr sz="2850"/>
          </a:p>
          <a:p>
            <a:pPr marL="457200" lvl="0" indent="-322897" algn="l" rtl="0">
              <a:lnSpc>
                <a:spcPct val="90000"/>
              </a:lnSpc>
              <a:spcBef>
                <a:spcPts val="1000"/>
              </a:spcBef>
              <a:spcAft>
                <a:spcPts val="0"/>
              </a:spcAft>
              <a:buSzPct val="100000"/>
              <a:buChar char="•"/>
            </a:pPr>
            <a:r>
              <a:rPr lang="en-GB" sz="2850"/>
              <a:t>results available to interested industry</a:t>
            </a:r>
            <a:endParaRPr sz="2850"/>
          </a:p>
          <a:p>
            <a:pPr marL="131445" lvl="0" indent="0" algn="l" rtl="0">
              <a:lnSpc>
                <a:spcPct val="90000"/>
              </a:lnSpc>
              <a:spcBef>
                <a:spcPts val="1000"/>
              </a:spcBef>
              <a:spcAft>
                <a:spcPts val="0"/>
              </a:spcAft>
              <a:buSzPct val="100000"/>
              <a:buNone/>
            </a:pPr>
            <a:endParaRPr sz="2400"/>
          </a:p>
          <a:p>
            <a:pPr marL="131445" lvl="0" indent="0" algn="l" rtl="0">
              <a:lnSpc>
                <a:spcPct val="90000"/>
              </a:lnSpc>
              <a:spcBef>
                <a:spcPts val="1000"/>
              </a:spcBef>
              <a:spcAft>
                <a:spcPts val="0"/>
              </a:spcAft>
              <a:buSzPct val="100000"/>
              <a:buNone/>
            </a:pPr>
            <a:r>
              <a:rPr lang="en-GB" sz="2400" b="1">
                <a:latin typeface="Calibri"/>
                <a:ea typeface="Calibri"/>
                <a:cs typeface="Calibri"/>
                <a:sym typeface="Calibri"/>
              </a:rPr>
              <a:t>Outcome:</a:t>
            </a:r>
            <a:endParaRPr sz="2400" b="1">
              <a:latin typeface="Calibri"/>
              <a:ea typeface="Calibri"/>
              <a:cs typeface="Calibri"/>
              <a:sym typeface="Calibri"/>
            </a:endParaRPr>
          </a:p>
          <a:p>
            <a:pPr marL="131445" lvl="0" indent="0" algn="l" rtl="0">
              <a:lnSpc>
                <a:spcPct val="90000"/>
              </a:lnSpc>
              <a:spcBef>
                <a:spcPts val="1000"/>
              </a:spcBef>
              <a:spcAft>
                <a:spcPts val="0"/>
              </a:spcAft>
              <a:buSzPct val="100000"/>
              <a:buNone/>
            </a:pPr>
            <a:endParaRPr sz="2200"/>
          </a:p>
        </p:txBody>
      </p:sp>
      <p:pic>
        <p:nvPicPr>
          <p:cNvPr id="361" name="Google Shape;361;p4"/>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62" name="Google Shape;362;p4"/>
          <p:cNvSpPr txBox="1"/>
          <p:nvPr/>
        </p:nvSpPr>
        <p:spPr>
          <a:xfrm>
            <a:off x="494469" y="4128246"/>
            <a:ext cx="5045718" cy="1585049"/>
          </a:xfrm>
          <a:prstGeom prst="rect">
            <a:avLst/>
          </a:prstGeom>
          <a:noFill/>
          <a:ln>
            <a:noFill/>
          </a:ln>
        </p:spPr>
        <p:txBody>
          <a:bodyPr spcFirstLastPara="1" wrap="square" lIns="91425" tIns="45700" rIns="91425" bIns="45700" anchor="t" anchorCtr="0">
            <a:spAutoFit/>
          </a:bodyPr>
          <a:lstStyle/>
          <a:p>
            <a:pPr marL="457200" marR="0" lvl="0" indent="-325755" algn="l" rtl="0">
              <a:lnSpc>
                <a:spcPct val="90000"/>
              </a:lnSpc>
              <a:spcBef>
                <a:spcPts val="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dissemination of recent research</a:t>
            </a:r>
            <a:endParaRPr sz="1400" b="0" i="0" u="none" strike="noStrike" cap="none">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instruction in advanced topics</a:t>
            </a:r>
            <a:endParaRPr sz="1400" b="0" i="0" u="none" strike="noStrike" cap="none">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comparison of test cases</a:t>
            </a:r>
            <a:endParaRPr sz="1400" b="0" i="0" u="none" strike="noStrike" cap="none">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computer demonstrations of codes</a:t>
            </a:r>
            <a:endParaRPr sz="1400" b="0" i="0" u="none" strike="noStrike" cap="none">
              <a:solidFill>
                <a:srgbClr val="000000"/>
              </a:solidFill>
              <a:latin typeface="Arial"/>
              <a:ea typeface="Arial"/>
              <a:cs typeface="Arial"/>
              <a:sym typeface="Arial"/>
            </a:endParaRPr>
          </a:p>
        </p:txBody>
      </p:sp>
      <p:sp>
        <p:nvSpPr>
          <p:cNvPr id="363" name="Google Shape;363;p4"/>
          <p:cNvSpPr txBox="1"/>
          <p:nvPr/>
        </p:nvSpPr>
        <p:spPr>
          <a:xfrm>
            <a:off x="4854389" y="4128246"/>
            <a:ext cx="7023300" cy="1862400"/>
          </a:xfrm>
          <a:prstGeom prst="rect">
            <a:avLst/>
          </a:prstGeom>
          <a:noFill/>
          <a:ln>
            <a:noFill/>
          </a:ln>
        </p:spPr>
        <p:txBody>
          <a:bodyPr spcFirstLastPara="1" wrap="square" lIns="91425" tIns="45700" rIns="91425" bIns="45700" anchor="t" anchorCtr="0">
            <a:spAutoFit/>
          </a:bodyPr>
          <a:lstStyle/>
          <a:p>
            <a:pPr marL="457200" marR="0" lvl="0" indent="-325755" algn="l" rtl="0">
              <a:lnSpc>
                <a:spcPct val="90000"/>
              </a:lnSpc>
              <a:spcBef>
                <a:spcPts val="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discussions of new plans for collaborative research and improvement of codes</a:t>
            </a:r>
            <a:endParaRPr sz="2000" b="0" i="0" u="none" strike="noStrike" cap="none">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planning new experiments for comparison with computation </a:t>
            </a:r>
            <a:endParaRPr sz="2000" b="0" i="0" u="none" strike="noStrike" cap="none">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displays of work by SIGs </a:t>
            </a:r>
            <a:endParaRPr sz="2000" b="0" i="0" u="none" strike="noStrike" cap="none">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publication ERCOFTAC Bulletin</a:t>
            </a:r>
            <a:endParaRPr sz="2000" b="0" i="0" u="none" strike="noStrike" cap="none">
              <a:solidFill>
                <a:srgbClr val="000000"/>
              </a:solidFill>
              <a:latin typeface="Calibri"/>
              <a:ea typeface="Calibri"/>
              <a:cs typeface="Calibri"/>
              <a:sym typeface="Calibri"/>
            </a:endParaRPr>
          </a:p>
        </p:txBody>
      </p:sp>
      <p:sp>
        <p:nvSpPr>
          <p:cNvPr id="364" name="Google Shape;364;p4"/>
          <p:cNvSpPr/>
          <p:nvPr/>
        </p:nvSpPr>
        <p:spPr>
          <a:xfrm>
            <a:off x="7704000" y="6552000"/>
            <a:ext cx="45336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https://www.ercoftac.org/about/rules_for_holding_ercoftac_events/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215f5ad255_0_557"/>
          <p:cNvSpPr txBox="1">
            <a:spLocks noGrp="1"/>
          </p:cNvSpPr>
          <p:nvPr>
            <p:ph type="title"/>
          </p:nvPr>
        </p:nvSpPr>
        <p:spPr>
          <a:xfrm>
            <a:off x="612000" y="828000"/>
            <a:ext cx="11520000"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4000"/>
              <a:buNone/>
            </a:pPr>
            <a:r>
              <a:rPr lang="en-GB" sz="3200" b="1"/>
              <a:t>             Workshops, Summer Schools, Conferences</a:t>
            </a:r>
            <a:endParaRPr sz="3200"/>
          </a:p>
        </p:txBody>
      </p:sp>
      <p:pic>
        <p:nvPicPr>
          <p:cNvPr id="371" name="Google Shape;371;g3215f5ad255_0_557"/>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72" name="Google Shape;372;g3215f5ad255_0_557"/>
          <p:cNvSpPr txBox="1"/>
          <p:nvPr/>
        </p:nvSpPr>
        <p:spPr>
          <a:xfrm>
            <a:off x="265311" y="3687508"/>
            <a:ext cx="11475716" cy="6495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000"/>
              <a:buFont typeface="Calibri"/>
              <a:buNone/>
            </a:pPr>
            <a:r>
              <a:rPr lang="en-GB" sz="3200" b="1" i="0" u="none" strike="noStrike" cap="none">
                <a:solidFill>
                  <a:schemeClr val="dk1"/>
                </a:solidFill>
                <a:latin typeface="Calibri"/>
                <a:ea typeface="Calibri"/>
                <a:cs typeface="Calibri"/>
                <a:sym typeface="Calibri"/>
              </a:rPr>
              <a:t>Industrial Training Courses</a:t>
            </a:r>
            <a:endParaRPr sz="3200" b="0" i="0" u="none" strike="noStrike" cap="none">
              <a:solidFill>
                <a:srgbClr val="000000"/>
              </a:solidFill>
              <a:latin typeface="Arial"/>
              <a:ea typeface="Arial"/>
              <a:cs typeface="Arial"/>
              <a:sym typeface="Arial"/>
            </a:endParaRPr>
          </a:p>
        </p:txBody>
      </p:sp>
      <p:sp>
        <p:nvSpPr>
          <p:cNvPr id="375" name="Google Shape;375;g3215f5ad255_0_557"/>
          <p:cNvSpPr txBox="1"/>
          <p:nvPr/>
        </p:nvSpPr>
        <p:spPr>
          <a:xfrm>
            <a:off x="9828000" y="6581041"/>
            <a:ext cx="237908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https://www.ercoftac.org/events/</a:t>
            </a:r>
            <a:endParaRPr sz="1200" b="0" i="0" u="none" strike="noStrike" cap="none">
              <a:solidFill>
                <a:srgbClr val="000000"/>
              </a:solidFill>
              <a:latin typeface="Arial"/>
              <a:ea typeface="Arial"/>
              <a:cs typeface="Arial"/>
              <a:sym typeface="Arial"/>
            </a:endParaRPr>
          </a:p>
        </p:txBody>
      </p:sp>
      <p:pic>
        <p:nvPicPr>
          <p:cNvPr id="376" name="Google Shape;376;g3215f5ad255_0_557" descr="Immagine che contiene testo, nuvola, cielo, lago&#10;&#10;Descrizione generata automaticamente"/>
          <p:cNvPicPr preferRelativeResize="0"/>
          <p:nvPr/>
        </p:nvPicPr>
        <p:blipFill rotWithShape="1">
          <a:blip r:embed="rId4">
            <a:alphaModFix/>
          </a:blip>
          <a:srcRect/>
          <a:stretch/>
        </p:blipFill>
        <p:spPr>
          <a:xfrm>
            <a:off x="1239367" y="4563901"/>
            <a:ext cx="4707900" cy="1908000"/>
          </a:xfrm>
          <a:prstGeom prst="rect">
            <a:avLst/>
          </a:prstGeom>
          <a:noFill/>
          <a:ln>
            <a:noFill/>
          </a:ln>
        </p:spPr>
      </p:pic>
      <p:pic>
        <p:nvPicPr>
          <p:cNvPr id="378" name="Google Shape;378;g3215f5ad255_0_557"/>
          <p:cNvPicPr preferRelativeResize="0"/>
          <p:nvPr/>
        </p:nvPicPr>
        <p:blipFill rotWithShape="1">
          <a:blip r:embed="rId5">
            <a:alphaModFix/>
          </a:blip>
          <a:srcRect/>
          <a:stretch/>
        </p:blipFill>
        <p:spPr>
          <a:xfrm>
            <a:off x="6876000" y="4613024"/>
            <a:ext cx="4412012" cy="1872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Picture 10" descr="https://helio-insitu.sciencesconf.org/data/header/capture_009_29012025_65121.jpg"/>
          <p:cNvPicPr/>
          <p:nvPr/>
        </p:nvPicPr>
        <p:blipFill rotWithShape="1">
          <a:blip r:embed="rId6">
            <a:extLst>
              <a:ext uri="{28A0092B-C50C-407E-A947-70E740481C1C}">
                <a14:useLocalDpi xmlns:a14="http://schemas.microsoft.com/office/drawing/2010/main" val="0"/>
              </a:ext>
            </a:extLst>
          </a:blip>
          <a:srcRect t="31681"/>
          <a:stretch/>
        </p:blipFill>
        <p:spPr bwMode="auto">
          <a:xfrm>
            <a:off x="164726" y="1630893"/>
            <a:ext cx="4206106" cy="1501107"/>
          </a:xfrm>
          <a:prstGeom prst="rect">
            <a:avLst/>
          </a:prstGeom>
          <a:noFill/>
          <a:ln>
            <a:noFill/>
          </a:ln>
          <a:extLst>
            <a:ext uri="{53640926-AAD7-44D8-BBD7-CCE9431645EC}">
              <a14:shadowObscured xmlns:a14="http://schemas.microsoft.com/office/drawing/2010/main"/>
            </a:ext>
          </a:extLst>
        </p:spPr>
      </p:pic>
      <p:pic>
        <p:nvPicPr>
          <p:cNvPr id="13" name="Picture 12"/>
          <p:cNvPicPr/>
          <p:nvPr/>
        </p:nvPicPr>
        <p:blipFill rotWithShape="1">
          <a:blip r:embed="rId7"/>
          <a:srcRect l="8643" t="26000" r="20097" b="21056"/>
          <a:stretch/>
        </p:blipFill>
        <p:spPr bwMode="auto">
          <a:xfrm>
            <a:off x="4401312" y="1540560"/>
            <a:ext cx="4084320" cy="170688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8"/>
          <a:srcRect l="8374" t="49163" r="30602" b="12547"/>
          <a:stretch/>
        </p:blipFill>
        <p:spPr bwMode="auto">
          <a:xfrm>
            <a:off x="8494776" y="1576382"/>
            <a:ext cx="3497580" cy="1234440"/>
          </a:xfrm>
          <a:prstGeom prst="rect">
            <a:avLst/>
          </a:prstGeom>
          <a:ln>
            <a:noFill/>
          </a:ln>
          <a:extLst>
            <a:ext uri="{53640926-AAD7-44D8-BBD7-CCE9431645EC}">
              <a14:shadowObscured xmlns:a14="http://schemas.microsoft.com/office/drawing/2010/main"/>
            </a:ext>
          </a:ex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3215f5ad255_0_658"/>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a:t>Industrial Training Courses: </a:t>
            </a:r>
            <a:endParaRPr sz="3200" b="1"/>
          </a:p>
        </p:txBody>
      </p:sp>
      <p:sp>
        <p:nvSpPr>
          <p:cNvPr id="384" name="Google Shape;384;g3215f5ad255_0_658"/>
          <p:cNvSpPr txBox="1">
            <a:spLocks noGrp="1"/>
          </p:cNvSpPr>
          <p:nvPr>
            <p:ph type="body" idx="1"/>
          </p:nvPr>
        </p:nvSpPr>
        <p:spPr>
          <a:xfrm>
            <a:off x="245197" y="1518452"/>
            <a:ext cx="11749606" cy="50517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2000"/>
              <a:buNone/>
            </a:pPr>
            <a:r>
              <a:rPr lang="en-GB" sz="2000" b="1"/>
              <a:t>ERCOFTAC members can design the industrial courses in their field of knowledge and deliver them to a large number of recipients. ERCOFTAC CADO assists in administration process of preparation. </a:t>
            </a:r>
            <a:br>
              <a:rPr lang="en-GB" sz="2000" b="1"/>
            </a:br>
            <a:r>
              <a:rPr lang="en-GB" sz="2000"/>
              <a:t>Past courses included: </a:t>
            </a:r>
            <a:endParaRPr sz="2000"/>
          </a:p>
          <a:p>
            <a:pPr marL="685800" lvl="1" indent="-228600" algn="l" rtl="0">
              <a:lnSpc>
                <a:spcPct val="90000"/>
              </a:lnSpc>
              <a:spcBef>
                <a:spcPts val="500"/>
              </a:spcBef>
              <a:spcAft>
                <a:spcPts val="0"/>
              </a:spcAft>
              <a:buClr>
                <a:schemeClr val="dk1"/>
              </a:buClr>
              <a:buSzPts val="1800"/>
              <a:buChar char="•"/>
            </a:pPr>
            <a:r>
              <a:rPr lang="en-GB" sz="2000"/>
              <a:t>Uncertainty Management and Quantification in Industrial Analysis &amp; Design </a:t>
            </a:r>
            <a:endParaRPr sz="2000" b="1"/>
          </a:p>
          <a:p>
            <a:pPr marL="685800" lvl="1" indent="-228600" algn="l" rtl="0">
              <a:lnSpc>
                <a:spcPct val="90000"/>
              </a:lnSpc>
              <a:spcBef>
                <a:spcPts val="500"/>
              </a:spcBef>
              <a:spcAft>
                <a:spcPts val="0"/>
              </a:spcAft>
              <a:buClr>
                <a:schemeClr val="dk1"/>
              </a:buClr>
              <a:buSzPts val="1800"/>
              <a:buChar char="•"/>
            </a:pPr>
            <a:r>
              <a:rPr lang="en-GB" sz="2000"/>
              <a:t>Design Optimization</a:t>
            </a:r>
            <a:endParaRPr sz="2000" b="1"/>
          </a:p>
          <a:p>
            <a:pPr marL="685800" lvl="1" indent="-228600" algn="l" rtl="0">
              <a:lnSpc>
                <a:spcPct val="90000"/>
              </a:lnSpc>
              <a:spcBef>
                <a:spcPts val="500"/>
              </a:spcBef>
              <a:spcAft>
                <a:spcPts val="0"/>
              </a:spcAft>
              <a:buClr>
                <a:schemeClr val="dk1"/>
              </a:buClr>
              <a:buSzPts val="1800"/>
              <a:buChar char="•"/>
            </a:pPr>
            <a:r>
              <a:rPr lang="en-GB" sz="2000"/>
              <a:t>Fluid Structure Interaction with Impact on Industrial Application </a:t>
            </a:r>
            <a:endParaRPr sz="2000" b="1"/>
          </a:p>
          <a:p>
            <a:pPr marL="685800" lvl="1" indent="-228600" algn="l" rtl="0">
              <a:lnSpc>
                <a:spcPct val="90000"/>
              </a:lnSpc>
              <a:spcBef>
                <a:spcPts val="500"/>
              </a:spcBef>
              <a:spcAft>
                <a:spcPts val="0"/>
              </a:spcAft>
              <a:buClr>
                <a:schemeClr val="dk1"/>
              </a:buClr>
              <a:buSzPts val="1800"/>
              <a:buChar char="•"/>
            </a:pPr>
            <a:r>
              <a:rPr lang="en-GB" sz="2000"/>
              <a:t>Computational</a:t>
            </a:r>
            <a:r>
              <a:rPr lang="en-GB" sz="2000" u="sng"/>
              <a:t> </a:t>
            </a:r>
            <a:r>
              <a:rPr lang="en-GB" sz="2000"/>
              <a:t>Aeroacoustics </a:t>
            </a:r>
            <a:endParaRPr sz="2000" b="1"/>
          </a:p>
          <a:p>
            <a:pPr marL="685800" lvl="1" indent="-228600" algn="l" rtl="0">
              <a:lnSpc>
                <a:spcPct val="90000"/>
              </a:lnSpc>
              <a:spcBef>
                <a:spcPts val="500"/>
              </a:spcBef>
              <a:spcAft>
                <a:spcPts val="0"/>
              </a:spcAft>
              <a:buClr>
                <a:schemeClr val="dk1"/>
              </a:buClr>
              <a:buSzPts val="1800"/>
              <a:buChar char="•"/>
            </a:pPr>
            <a:r>
              <a:rPr lang="en-GB" sz="2000"/>
              <a:t>Lattice-Boltzmann Methods for Industrial Applications: Overview, Guidance &amp; Examples</a:t>
            </a:r>
            <a:endParaRPr sz="2000" b="1"/>
          </a:p>
          <a:p>
            <a:pPr marL="685800" lvl="1" indent="-228600" algn="l" rtl="0">
              <a:lnSpc>
                <a:spcPct val="90000"/>
              </a:lnSpc>
              <a:spcBef>
                <a:spcPts val="500"/>
              </a:spcBef>
              <a:spcAft>
                <a:spcPts val="0"/>
              </a:spcAft>
              <a:buClr>
                <a:schemeClr val="dk1"/>
              </a:buClr>
              <a:buSzPts val="1800"/>
              <a:buChar char="•"/>
            </a:pPr>
            <a:r>
              <a:rPr lang="en-GB" sz="2000"/>
              <a:t>Wind Load on Structures 2018</a:t>
            </a:r>
            <a:endParaRPr sz="2000"/>
          </a:p>
          <a:p>
            <a:pPr marL="0" lvl="0" indent="0" algn="l" rtl="0">
              <a:lnSpc>
                <a:spcPct val="100000"/>
              </a:lnSpc>
              <a:spcBef>
                <a:spcPts val="1000"/>
              </a:spcBef>
              <a:spcAft>
                <a:spcPts val="0"/>
              </a:spcAft>
              <a:buClr>
                <a:schemeClr val="dk1"/>
              </a:buClr>
              <a:buSzPts val="2000"/>
              <a:buNone/>
            </a:pPr>
            <a:r>
              <a:rPr lang="en-GB" sz="2000"/>
              <a:t>ERCOFTAC BPG book series is also accompanied by a corresponding set of high-level courses:</a:t>
            </a:r>
            <a:endParaRPr sz="2000"/>
          </a:p>
          <a:p>
            <a:pPr marL="685800" lvl="1" indent="-228600" algn="l" rtl="0">
              <a:lnSpc>
                <a:spcPct val="120000"/>
              </a:lnSpc>
              <a:spcBef>
                <a:spcPts val="500"/>
              </a:spcBef>
              <a:spcAft>
                <a:spcPts val="0"/>
              </a:spcAft>
              <a:buClr>
                <a:schemeClr val="dk1"/>
              </a:buClr>
              <a:buSzPts val="1800"/>
              <a:buChar char="•"/>
            </a:pPr>
            <a:r>
              <a:rPr lang="en-GB" sz="2000"/>
              <a:t>CFD for Dispersed Multiphase Flows </a:t>
            </a:r>
            <a:endParaRPr sz="2000"/>
          </a:p>
          <a:p>
            <a:pPr marL="685800" lvl="1" indent="-228600" algn="l" rtl="0">
              <a:lnSpc>
                <a:spcPct val="120000"/>
              </a:lnSpc>
              <a:spcBef>
                <a:spcPts val="500"/>
              </a:spcBef>
              <a:spcAft>
                <a:spcPts val="0"/>
              </a:spcAft>
              <a:buClr>
                <a:schemeClr val="dk1"/>
              </a:buClr>
              <a:buSzPts val="1800"/>
              <a:buChar char="•"/>
            </a:pPr>
            <a:r>
              <a:rPr lang="en-GB" sz="2000"/>
              <a:t>CFD of Turbulent Combustion </a:t>
            </a:r>
            <a:endParaRPr/>
          </a:p>
          <a:p>
            <a:pPr marL="457200" lvl="1" indent="0" algn="ctr" rtl="0">
              <a:lnSpc>
                <a:spcPct val="120000"/>
              </a:lnSpc>
              <a:spcBef>
                <a:spcPts val="500"/>
              </a:spcBef>
              <a:spcAft>
                <a:spcPts val="0"/>
              </a:spcAft>
              <a:buClr>
                <a:schemeClr val="dk1"/>
              </a:buClr>
              <a:buSzPts val="1800"/>
              <a:buNone/>
            </a:pPr>
            <a:r>
              <a:rPr lang="en-GB" sz="2000"/>
              <a:t>Please contact ERCOFTAC CADO for more information: </a:t>
            </a:r>
            <a:r>
              <a:rPr lang="en-GB" sz="2000" u="sng">
                <a:solidFill>
                  <a:schemeClr val="hlink"/>
                </a:solidFill>
                <a:hlinkClick r:id="rId3"/>
              </a:rPr>
              <a:t>admin@cado-ercoftac.org</a:t>
            </a:r>
            <a:r>
              <a:rPr lang="en-GB" sz="2000"/>
              <a:t> </a:t>
            </a:r>
            <a:endParaRPr sz="2000"/>
          </a:p>
        </p:txBody>
      </p:sp>
      <p:pic>
        <p:nvPicPr>
          <p:cNvPr id="385" name="Google Shape;385;g3215f5ad255_0_658"/>
          <p:cNvPicPr preferRelativeResize="0"/>
          <p:nvPr/>
        </p:nvPicPr>
        <p:blipFill rotWithShape="1">
          <a:blip r:embed="rId4">
            <a:alphaModFix/>
          </a:blip>
          <a:srcRect/>
          <a:stretch/>
        </p:blipFill>
        <p:spPr>
          <a:xfrm>
            <a:off x="360000" y="360000"/>
            <a:ext cx="2451429" cy="90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74"/>
        <p:cNvGrpSpPr/>
        <p:nvPr/>
      </p:nvGrpSpPr>
      <p:grpSpPr>
        <a:xfrm>
          <a:off x="0" y="0"/>
          <a:ext cx="0" cy="0"/>
          <a:chOff x="0" y="0"/>
          <a:chExt cx="0" cy="0"/>
        </a:xfrm>
      </p:grpSpPr>
      <p:pic>
        <p:nvPicPr>
          <p:cNvPr id="175" name="Google Shape;175;p1"/>
          <p:cNvPicPr preferRelativeResize="0"/>
          <p:nvPr/>
        </p:nvPicPr>
        <p:blipFill rotWithShape="1">
          <a:blip r:embed="rId3">
            <a:alphaModFix/>
          </a:blip>
          <a:srcRect/>
          <a:stretch/>
        </p:blipFill>
        <p:spPr>
          <a:xfrm>
            <a:off x="2811459" y="4077890"/>
            <a:ext cx="3334887" cy="1980000"/>
          </a:xfrm>
          <a:prstGeom prst="rect">
            <a:avLst/>
          </a:prstGeom>
          <a:noFill/>
          <a:ln>
            <a:noFill/>
          </a:ln>
        </p:spPr>
      </p:pic>
      <p:pic>
        <p:nvPicPr>
          <p:cNvPr id="176" name="Google Shape;176;p1"/>
          <p:cNvPicPr preferRelativeResize="0"/>
          <p:nvPr/>
        </p:nvPicPr>
        <p:blipFill rotWithShape="1">
          <a:blip r:embed="rId4">
            <a:alphaModFix/>
          </a:blip>
          <a:srcRect/>
          <a:stretch/>
        </p:blipFill>
        <p:spPr>
          <a:xfrm>
            <a:off x="3719151" y="230545"/>
            <a:ext cx="3995109" cy="1466736"/>
          </a:xfrm>
          <a:prstGeom prst="roundRect">
            <a:avLst>
              <a:gd name="adj" fmla="val 8594"/>
            </a:avLst>
          </a:prstGeom>
          <a:solidFill>
            <a:srgbClr val="ECECEC"/>
          </a:solidFill>
          <a:ln>
            <a:noFill/>
          </a:ln>
          <a:effectLst>
            <a:reflection stA="38000" endPos="28000" dist="5000" dir="5400000" sy="-100000" algn="bl" rotWithShape="0"/>
          </a:effectLst>
        </p:spPr>
      </p:pic>
      <p:pic>
        <p:nvPicPr>
          <p:cNvPr id="177" name="Google Shape;177;p1"/>
          <p:cNvPicPr preferRelativeResize="0"/>
          <p:nvPr/>
        </p:nvPicPr>
        <p:blipFill rotWithShape="1">
          <a:blip r:embed="rId5">
            <a:alphaModFix/>
          </a:blip>
          <a:srcRect/>
          <a:stretch/>
        </p:blipFill>
        <p:spPr>
          <a:xfrm>
            <a:off x="2833902" y="1917019"/>
            <a:ext cx="2861680" cy="1980000"/>
          </a:xfrm>
          <a:prstGeom prst="rect">
            <a:avLst/>
          </a:prstGeom>
          <a:noFill/>
          <a:ln>
            <a:noFill/>
          </a:ln>
        </p:spPr>
      </p:pic>
      <p:pic>
        <p:nvPicPr>
          <p:cNvPr id="178" name="Google Shape;178;p1"/>
          <p:cNvPicPr preferRelativeResize="0"/>
          <p:nvPr/>
        </p:nvPicPr>
        <p:blipFill rotWithShape="1">
          <a:blip r:embed="rId6">
            <a:alphaModFix/>
          </a:blip>
          <a:srcRect/>
          <a:stretch/>
        </p:blipFill>
        <p:spPr>
          <a:xfrm>
            <a:off x="257273" y="2217047"/>
            <a:ext cx="2640000" cy="1980000"/>
          </a:xfrm>
          <a:prstGeom prst="rect">
            <a:avLst/>
          </a:prstGeom>
          <a:noFill/>
          <a:ln>
            <a:noFill/>
          </a:ln>
        </p:spPr>
      </p:pic>
      <p:pic>
        <p:nvPicPr>
          <p:cNvPr id="179" name="Google Shape;179;p1"/>
          <p:cNvPicPr preferRelativeResize="0"/>
          <p:nvPr/>
        </p:nvPicPr>
        <p:blipFill rotWithShape="1">
          <a:blip r:embed="rId7">
            <a:alphaModFix/>
          </a:blip>
          <a:srcRect/>
          <a:stretch/>
        </p:blipFill>
        <p:spPr>
          <a:xfrm>
            <a:off x="5632210" y="2080631"/>
            <a:ext cx="2640000" cy="1980000"/>
          </a:xfrm>
          <a:prstGeom prst="rect">
            <a:avLst/>
          </a:prstGeom>
          <a:noFill/>
          <a:ln>
            <a:noFill/>
          </a:ln>
        </p:spPr>
      </p:pic>
      <p:pic>
        <p:nvPicPr>
          <p:cNvPr id="180" name="Google Shape;180;p1"/>
          <p:cNvPicPr preferRelativeResize="0"/>
          <p:nvPr/>
        </p:nvPicPr>
        <p:blipFill rotWithShape="1">
          <a:blip r:embed="rId8">
            <a:alphaModFix/>
          </a:blip>
          <a:srcRect/>
          <a:stretch/>
        </p:blipFill>
        <p:spPr>
          <a:xfrm>
            <a:off x="451916" y="4416785"/>
            <a:ext cx="2640000" cy="1980000"/>
          </a:xfrm>
          <a:prstGeom prst="rect">
            <a:avLst/>
          </a:prstGeom>
          <a:noFill/>
          <a:ln>
            <a:noFill/>
          </a:ln>
        </p:spPr>
      </p:pic>
      <p:pic>
        <p:nvPicPr>
          <p:cNvPr id="181" name="Google Shape;181;p1"/>
          <p:cNvPicPr preferRelativeResize="0"/>
          <p:nvPr/>
        </p:nvPicPr>
        <p:blipFill rotWithShape="1">
          <a:blip r:embed="rId9">
            <a:alphaModFix/>
          </a:blip>
          <a:srcRect/>
          <a:stretch/>
        </p:blipFill>
        <p:spPr>
          <a:xfrm>
            <a:off x="6043690" y="4514685"/>
            <a:ext cx="2970000" cy="1980000"/>
          </a:xfrm>
          <a:prstGeom prst="rect">
            <a:avLst/>
          </a:prstGeom>
          <a:noFill/>
          <a:ln>
            <a:noFill/>
          </a:ln>
        </p:spPr>
      </p:pic>
      <p:pic>
        <p:nvPicPr>
          <p:cNvPr id="182" name="Google Shape;182;p1"/>
          <p:cNvPicPr preferRelativeResize="0"/>
          <p:nvPr/>
        </p:nvPicPr>
        <p:blipFill rotWithShape="1">
          <a:blip r:embed="rId10">
            <a:alphaModFix/>
          </a:blip>
          <a:srcRect/>
          <a:stretch/>
        </p:blipFill>
        <p:spPr>
          <a:xfrm>
            <a:off x="8272210" y="1799284"/>
            <a:ext cx="2640000" cy="1980000"/>
          </a:xfrm>
          <a:prstGeom prst="rect">
            <a:avLst/>
          </a:prstGeom>
          <a:noFill/>
          <a:ln>
            <a:noFill/>
          </a:ln>
        </p:spPr>
      </p:pic>
      <p:pic>
        <p:nvPicPr>
          <p:cNvPr id="183" name="Google Shape;183;p1"/>
          <p:cNvPicPr preferRelativeResize="0"/>
          <p:nvPr/>
        </p:nvPicPr>
        <p:blipFill rotWithShape="1">
          <a:blip r:embed="rId11">
            <a:alphaModFix/>
          </a:blip>
          <a:srcRect/>
          <a:stretch/>
        </p:blipFill>
        <p:spPr>
          <a:xfrm>
            <a:off x="8602210" y="4077890"/>
            <a:ext cx="2970000" cy="198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215f5ad255_0_420"/>
          <p:cNvSpPr txBox="1">
            <a:spLocks noGrp="1"/>
          </p:cNvSpPr>
          <p:nvPr>
            <p:ph type="title"/>
          </p:nvPr>
        </p:nvSpPr>
        <p:spPr>
          <a:xfrm>
            <a:off x="3312000" y="828000"/>
            <a:ext cx="8503800" cy="54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Calibri"/>
              <a:buNone/>
            </a:pPr>
            <a:r>
              <a:rPr lang="en-GB" sz="3600" b="1"/>
              <a:t>ERCOFTAC QNET-CFD Knowledge Base Wiki</a:t>
            </a:r>
            <a:r>
              <a:rPr lang="en-GB" sz="4000" b="1"/>
              <a:t> </a:t>
            </a:r>
            <a:br>
              <a:rPr lang="en-GB" sz="4000" b="1"/>
            </a:br>
            <a:endParaRPr sz="4000" b="1"/>
          </a:p>
        </p:txBody>
      </p:sp>
      <p:pic>
        <p:nvPicPr>
          <p:cNvPr id="392" name="Google Shape;392;g3215f5ad255_0_420"/>
          <p:cNvPicPr preferRelativeResize="0"/>
          <p:nvPr/>
        </p:nvPicPr>
        <p:blipFill rotWithShape="1">
          <a:blip r:embed="rId3">
            <a:alphaModFix/>
          </a:blip>
          <a:srcRect/>
          <a:stretch/>
        </p:blipFill>
        <p:spPr>
          <a:xfrm>
            <a:off x="360000" y="360000"/>
            <a:ext cx="2451429" cy="936000"/>
          </a:xfrm>
          <a:prstGeom prst="rect">
            <a:avLst/>
          </a:prstGeom>
          <a:noFill/>
          <a:ln>
            <a:noFill/>
          </a:ln>
        </p:spPr>
      </p:pic>
      <p:sp>
        <p:nvSpPr>
          <p:cNvPr id="393" name="Google Shape;393;g3215f5ad255_0_420"/>
          <p:cNvSpPr txBox="1"/>
          <p:nvPr/>
        </p:nvSpPr>
        <p:spPr>
          <a:xfrm>
            <a:off x="2023287" y="6457931"/>
            <a:ext cx="722687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The KB Wiki is free to all visitors: http://www.kbwiki.ercoftac.org/</a:t>
            </a:r>
            <a:endParaRPr sz="2000" b="1" i="0" u="none" strike="noStrike" cap="none">
              <a:solidFill>
                <a:srgbClr val="000000"/>
              </a:solidFill>
              <a:latin typeface="Arial"/>
              <a:ea typeface="Arial"/>
              <a:cs typeface="Arial"/>
              <a:sym typeface="Arial"/>
            </a:endParaRPr>
          </a:p>
        </p:txBody>
      </p:sp>
      <p:sp>
        <p:nvSpPr>
          <p:cNvPr id="394" name="Google Shape;394;g3215f5ad255_0_420"/>
          <p:cNvSpPr/>
          <p:nvPr/>
        </p:nvSpPr>
        <p:spPr>
          <a:xfrm>
            <a:off x="226111" y="1584000"/>
            <a:ext cx="11790104" cy="1293839"/>
          </a:xfrm>
          <a:prstGeom prst="roundRect">
            <a:avLst>
              <a:gd name="adj" fmla="val 16667"/>
            </a:avLst>
          </a:prstGeom>
          <a:solidFill>
            <a:srgbClr val="DDEAF6"/>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introduces a new concept for collecting, structuring and sharing knowledge, </a:t>
            </a:r>
            <a:br>
              <a:rPr lang="en-GB" sz="2000" b="0" i="0" u="none" strike="noStrike" cap="none">
                <a:solidFill>
                  <a:schemeClr val="dk1"/>
                </a:solidFill>
                <a:latin typeface="Calibri"/>
                <a:ea typeface="Calibri"/>
                <a:cs typeface="Calibri"/>
                <a:sym typeface="Calibri"/>
              </a:rPr>
            </a:br>
            <a:r>
              <a:rPr lang="en-GB" sz="2000" b="0" i="0" u="none" strike="noStrike" cap="none">
                <a:solidFill>
                  <a:schemeClr val="dk1"/>
                </a:solidFill>
                <a:latin typeface="Calibri"/>
                <a:ea typeface="Calibri"/>
                <a:cs typeface="Calibri"/>
                <a:sym typeface="Calibri"/>
              </a:rPr>
              <a:t>best practice advice and guidelines for all CFD applications. </a:t>
            </a:r>
            <a:br>
              <a:rPr lang="en-GB" sz="2000" b="0" i="0" u="none" strike="noStrike" cap="none">
                <a:solidFill>
                  <a:schemeClr val="dk1"/>
                </a:solidFill>
                <a:latin typeface="Calibri"/>
                <a:ea typeface="Calibri"/>
                <a:cs typeface="Calibri"/>
                <a:sym typeface="Calibri"/>
              </a:rPr>
            </a:br>
            <a:r>
              <a:rPr lang="en-GB" sz="2000" b="0" i="0" u="none" strike="noStrike" cap="none">
                <a:solidFill>
                  <a:schemeClr val="dk1"/>
                </a:solidFill>
                <a:latin typeface="Calibri"/>
                <a:ea typeface="Calibri"/>
                <a:cs typeface="Calibri"/>
                <a:sym typeface="Calibri"/>
              </a:rPr>
              <a:t>It is continuously being enriched with the insight and experience of the world community.</a:t>
            </a:r>
            <a:endParaRPr sz="2000" b="0" i="0" u="none" strike="noStrike" cap="none">
              <a:solidFill>
                <a:schemeClr val="dk1"/>
              </a:solidFill>
              <a:latin typeface="Calibri"/>
              <a:ea typeface="Calibri"/>
              <a:cs typeface="Calibri"/>
              <a:sym typeface="Calibri"/>
            </a:endParaRPr>
          </a:p>
        </p:txBody>
      </p:sp>
      <p:pic>
        <p:nvPicPr>
          <p:cNvPr id="395" name="Google Shape;395;g3215f5ad255_0_420"/>
          <p:cNvPicPr preferRelativeResize="0"/>
          <p:nvPr/>
        </p:nvPicPr>
        <p:blipFill rotWithShape="1">
          <a:blip r:embed="rId4">
            <a:alphaModFix/>
          </a:blip>
          <a:srcRect/>
          <a:stretch/>
        </p:blipFill>
        <p:spPr>
          <a:xfrm>
            <a:off x="10273708" y="2958313"/>
            <a:ext cx="1742507" cy="1675328"/>
          </a:xfrm>
          <a:prstGeom prst="rect">
            <a:avLst/>
          </a:prstGeom>
          <a:noFill/>
          <a:ln>
            <a:noFill/>
          </a:ln>
        </p:spPr>
      </p:pic>
      <p:pic>
        <p:nvPicPr>
          <p:cNvPr id="396" name="Google Shape;396;g3215f5ad255_0_420"/>
          <p:cNvPicPr preferRelativeResize="0"/>
          <p:nvPr/>
        </p:nvPicPr>
        <p:blipFill rotWithShape="1">
          <a:blip r:embed="rId5">
            <a:alphaModFix/>
          </a:blip>
          <a:srcRect/>
          <a:stretch/>
        </p:blipFill>
        <p:spPr>
          <a:xfrm>
            <a:off x="9433670" y="4768266"/>
            <a:ext cx="2582545" cy="1866900"/>
          </a:xfrm>
          <a:prstGeom prst="rect">
            <a:avLst/>
          </a:prstGeom>
          <a:noFill/>
          <a:ln>
            <a:noFill/>
          </a:ln>
        </p:spPr>
      </p:pic>
      <p:sp>
        <p:nvSpPr>
          <p:cNvPr id="397" name="Google Shape;397;g3215f5ad255_0_420"/>
          <p:cNvSpPr txBox="1"/>
          <p:nvPr/>
        </p:nvSpPr>
        <p:spPr>
          <a:xfrm>
            <a:off x="226112" y="3066631"/>
            <a:ext cx="9791366" cy="3323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sng" strike="noStrike" cap="none">
                <a:solidFill>
                  <a:srgbClr val="000000"/>
                </a:solidFill>
                <a:latin typeface="Calibri"/>
                <a:ea typeface="Calibri"/>
                <a:cs typeface="Calibri"/>
                <a:sym typeface="Calibri"/>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Application Areas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These are sector disciplines such as Built Environment, Chemical and Process Engineering, External Aerodynamics, Turbomachinery, Combustion and Heat Transfer, Environmental Flows, Biomedical Flows etc.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a:solidFill>
                  <a:srgbClr val="000000"/>
                </a:solidFill>
                <a:latin typeface="Calibri"/>
                <a:ea typeface="Calibri"/>
                <a:cs typeface="Calibri"/>
                <a:sym typeface="Calibri"/>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Underlying Flow Regimes (UFR)</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These are generic, well-studied test cases capturing important elements of the key flow physics encountered across the Application Areas. </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a:solidFill>
                  <a:srgbClr val="000000"/>
                </a:solidFill>
                <a:latin typeface="Calibri"/>
                <a:ea typeface="Calibri"/>
                <a:cs typeface="Calibri"/>
                <a:sym typeface="Calibri"/>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Direct Numerical Simulations (DNS)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These are test cases providing statistical data from high-fidelity calculations, primarily Direct Numerical Simulations but also near-DNS Large Eddy simulations, aimed for testing and improving models for the turbulent motion and for gaining insight into this.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a:solidFill>
                  <a:srgbClr val="000000"/>
                </a:solidFill>
                <a:latin typeface="Calibri"/>
                <a:ea typeface="Calibri"/>
                <a:cs typeface="Calibri"/>
                <a:sym typeface="Calibri"/>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Experimental Studies (EXP)</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These are test cases providing experimental data for gaining insight into the flow physics and supplying target values for testing and validating CFD methods </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215f5ad255_0_432"/>
          <p:cNvSpPr txBox="1">
            <a:spLocks noGrp="1"/>
          </p:cNvSpPr>
          <p:nvPr>
            <p:ph type="title"/>
          </p:nvPr>
        </p:nvSpPr>
        <p:spPr>
          <a:xfrm>
            <a:off x="2232212" y="828000"/>
            <a:ext cx="7624482"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GB" sz="3200" b="1"/>
              <a:t>Publications</a:t>
            </a:r>
            <a:endParaRPr sz="3200"/>
          </a:p>
        </p:txBody>
      </p:sp>
      <p:pic>
        <p:nvPicPr>
          <p:cNvPr id="404" name="Google Shape;404;g3215f5ad255_0_432"/>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405" name="Google Shape;405;g3215f5ad255_0_432"/>
          <p:cNvSpPr txBox="1"/>
          <p:nvPr/>
        </p:nvSpPr>
        <p:spPr>
          <a:xfrm>
            <a:off x="9364307" y="6453826"/>
            <a:ext cx="282769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https://www.ercoftac.org/publications/</a:t>
            </a:r>
            <a:endParaRPr sz="1200" b="0" i="0" u="none" strike="noStrike" cap="none">
              <a:solidFill>
                <a:srgbClr val="000000"/>
              </a:solidFill>
              <a:latin typeface="Arial"/>
              <a:ea typeface="Arial"/>
              <a:cs typeface="Arial"/>
              <a:sym typeface="Arial"/>
            </a:endParaRPr>
          </a:p>
        </p:txBody>
      </p:sp>
      <p:sp>
        <p:nvSpPr>
          <p:cNvPr id="406" name="Google Shape;406;g3215f5ad255_0_432"/>
          <p:cNvSpPr txBox="1"/>
          <p:nvPr/>
        </p:nvSpPr>
        <p:spPr>
          <a:xfrm>
            <a:off x="24064" y="4411637"/>
            <a:ext cx="3755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Best Practice Guidelines</a:t>
            </a:r>
            <a:endParaRPr sz="2800" b="1" i="0" u="none" strike="noStrike" cap="none">
              <a:solidFill>
                <a:schemeClr val="dk1"/>
              </a:solidFill>
              <a:latin typeface="Calibri"/>
              <a:ea typeface="Calibri"/>
              <a:cs typeface="Calibri"/>
              <a:sym typeface="Calibri"/>
            </a:endParaRPr>
          </a:p>
        </p:txBody>
      </p:sp>
      <p:sp>
        <p:nvSpPr>
          <p:cNvPr id="407" name="Google Shape;407;g3215f5ad255_0_432"/>
          <p:cNvSpPr txBox="1"/>
          <p:nvPr/>
        </p:nvSpPr>
        <p:spPr>
          <a:xfrm>
            <a:off x="24064" y="1991144"/>
            <a:ext cx="3123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Bulletin</a:t>
            </a:r>
            <a:endParaRPr sz="2800" b="1" i="0" u="none" strike="noStrike" cap="none">
              <a:solidFill>
                <a:schemeClr val="dk1"/>
              </a:solidFill>
              <a:latin typeface="Calibri"/>
              <a:ea typeface="Calibri"/>
              <a:cs typeface="Calibri"/>
              <a:sym typeface="Calibri"/>
            </a:endParaRPr>
          </a:p>
        </p:txBody>
      </p:sp>
      <p:pic>
        <p:nvPicPr>
          <p:cNvPr id="408" name="Google Shape;408;g3215f5ad255_0_432"/>
          <p:cNvPicPr preferRelativeResize="0"/>
          <p:nvPr/>
        </p:nvPicPr>
        <p:blipFill rotWithShape="1">
          <a:blip r:embed="rId4">
            <a:alphaModFix/>
          </a:blip>
          <a:srcRect b="21623"/>
          <a:stretch/>
        </p:blipFill>
        <p:spPr>
          <a:xfrm>
            <a:off x="10108795" y="3807328"/>
            <a:ext cx="1620000" cy="2146166"/>
          </a:xfrm>
          <a:prstGeom prst="rect">
            <a:avLst/>
          </a:prstGeom>
          <a:noFill/>
          <a:ln>
            <a:noFill/>
          </a:ln>
        </p:spPr>
      </p:pic>
      <p:pic>
        <p:nvPicPr>
          <p:cNvPr id="409" name="Google Shape;409;g3215f5ad255_0_432" descr="ERCOFTAC Bulletin"/>
          <p:cNvPicPr preferRelativeResize="0"/>
          <p:nvPr/>
        </p:nvPicPr>
        <p:blipFill rotWithShape="1">
          <a:blip r:embed="rId5">
            <a:alphaModFix/>
          </a:blip>
          <a:srcRect/>
          <a:stretch/>
        </p:blipFill>
        <p:spPr>
          <a:xfrm>
            <a:off x="10108795" y="1111741"/>
            <a:ext cx="1620000" cy="2282006"/>
          </a:xfrm>
          <a:prstGeom prst="rect">
            <a:avLst/>
          </a:prstGeom>
          <a:noFill/>
          <a:ln>
            <a:noFill/>
          </a:ln>
        </p:spPr>
      </p:pic>
      <p:sp>
        <p:nvSpPr>
          <p:cNvPr id="410" name="Google Shape;410;g3215f5ad255_0_432"/>
          <p:cNvSpPr txBox="1"/>
          <p:nvPr/>
        </p:nvSpPr>
        <p:spPr>
          <a:xfrm>
            <a:off x="3939323" y="1800081"/>
            <a:ext cx="6077230" cy="14772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Events reports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PC and SIG reports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Thematic Issues</a:t>
            </a:r>
            <a:endParaRPr sz="1400" b="0" i="0" u="none" strike="noStrike" cap="none">
              <a:solidFill>
                <a:srgbClr val="000000"/>
              </a:solidFill>
              <a:latin typeface="Arial"/>
              <a:ea typeface="Arial"/>
              <a:cs typeface="Arial"/>
              <a:sym typeface="Arial"/>
            </a:endParaRPr>
          </a:p>
        </p:txBody>
      </p:sp>
      <p:sp>
        <p:nvSpPr>
          <p:cNvPr id="411" name="Google Shape;411;g3215f5ad255_0_432"/>
          <p:cNvSpPr txBox="1"/>
          <p:nvPr/>
        </p:nvSpPr>
        <p:spPr>
          <a:xfrm>
            <a:off x="3859393" y="3965087"/>
            <a:ext cx="6169472" cy="236983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Industrial Computational Fluid Dynamics of Single-Phase Flows</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Computational Fluid Dynamics of Dispersed Multi-Phase Flows</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Computational Fluid Dynamics of Turbulent Combustion</a:t>
            </a:r>
            <a:endParaRPr sz="2000" b="0" i="0" u="none" strike="noStrike" cap="none">
              <a:solidFill>
                <a:schemeClr val="dk1"/>
              </a:solidFill>
              <a:latin typeface="Calibri"/>
              <a:ea typeface="Calibri"/>
              <a:cs typeface="Calibri"/>
              <a:sym typeface="Calibri"/>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3215f5ad255_0_445"/>
          <p:cNvSpPr txBox="1">
            <a:spLocks noGrp="1"/>
          </p:cNvSpPr>
          <p:nvPr>
            <p:ph type="title"/>
          </p:nvPr>
        </p:nvSpPr>
        <p:spPr>
          <a:xfrm>
            <a:off x="2232000" y="828000"/>
            <a:ext cx="7632000"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GB" sz="3200" b="1"/>
              <a:t>Publications</a:t>
            </a:r>
            <a:endParaRPr sz="3200"/>
          </a:p>
        </p:txBody>
      </p:sp>
      <p:pic>
        <p:nvPicPr>
          <p:cNvPr id="418" name="Google Shape;418;g3215f5ad255_0_445"/>
          <p:cNvPicPr preferRelativeResize="0"/>
          <p:nvPr/>
        </p:nvPicPr>
        <p:blipFill rotWithShape="1">
          <a:blip r:embed="rId3">
            <a:alphaModFix/>
          </a:blip>
          <a:srcRect/>
          <a:stretch/>
        </p:blipFill>
        <p:spPr>
          <a:xfrm>
            <a:off x="466379" y="147330"/>
            <a:ext cx="2451429" cy="900000"/>
          </a:xfrm>
          <a:prstGeom prst="rect">
            <a:avLst/>
          </a:prstGeom>
          <a:noFill/>
          <a:ln>
            <a:noFill/>
          </a:ln>
        </p:spPr>
      </p:pic>
      <p:sp>
        <p:nvSpPr>
          <p:cNvPr id="419" name="Google Shape;419;g3215f5ad255_0_445"/>
          <p:cNvSpPr txBox="1"/>
          <p:nvPr/>
        </p:nvSpPr>
        <p:spPr>
          <a:xfrm>
            <a:off x="9439807" y="6581041"/>
            <a:ext cx="287749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https://www.ercoftac.org/publications/</a:t>
            </a:r>
            <a:endParaRPr sz="1200" b="0" i="0" u="none" strike="noStrike" cap="none">
              <a:solidFill>
                <a:srgbClr val="000000"/>
              </a:solidFill>
              <a:latin typeface="Arial"/>
              <a:ea typeface="Arial"/>
              <a:cs typeface="Arial"/>
              <a:sym typeface="Arial"/>
            </a:endParaRPr>
          </a:p>
        </p:txBody>
      </p:sp>
      <p:sp>
        <p:nvSpPr>
          <p:cNvPr id="420" name="Google Shape;420;g3215f5ad255_0_445"/>
          <p:cNvSpPr txBox="1"/>
          <p:nvPr/>
        </p:nvSpPr>
        <p:spPr>
          <a:xfrm>
            <a:off x="-119921" y="1529043"/>
            <a:ext cx="46473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Flow, Turbulence and Combustion</a:t>
            </a:r>
            <a:endParaRPr sz="2800" b="1" i="0" u="none" strike="noStrike" cap="none">
              <a:solidFill>
                <a:schemeClr val="dk1"/>
              </a:solidFill>
              <a:latin typeface="Calibri"/>
              <a:ea typeface="Calibri"/>
              <a:cs typeface="Calibri"/>
              <a:sym typeface="Calibri"/>
            </a:endParaRPr>
          </a:p>
        </p:txBody>
      </p:sp>
      <p:sp>
        <p:nvSpPr>
          <p:cNvPr id="421" name="Google Shape;421;g3215f5ad255_0_445"/>
          <p:cNvSpPr txBox="1"/>
          <p:nvPr/>
        </p:nvSpPr>
        <p:spPr>
          <a:xfrm>
            <a:off x="-242935" y="4410072"/>
            <a:ext cx="4647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ERCOFTAC Book Series</a:t>
            </a:r>
            <a:endParaRPr sz="1400" b="0" i="0" u="none" strike="noStrike" cap="none">
              <a:solidFill>
                <a:srgbClr val="000000"/>
              </a:solidFill>
              <a:latin typeface="Arial"/>
              <a:ea typeface="Arial"/>
              <a:cs typeface="Arial"/>
              <a:sym typeface="Arial"/>
            </a:endParaRPr>
          </a:p>
        </p:txBody>
      </p:sp>
      <p:sp>
        <p:nvSpPr>
          <p:cNvPr id="422" name="Google Shape;422;g3215f5ad255_0_445"/>
          <p:cNvSpPr txBox="1"/>
          <p:nvPr/>
        </p:nvSpPr>
        <p:spPr>
          <a:xfrm>
            <a:off x="4168593" y="3854598"/>
            <a:ext cx="4792500" cy="2247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The ERCOFTAC Book Series is edited by the SPC and published by Springer</a:t>
            </a:r>
            <a:r>
              <a:rPr lang="en-GB" sz="2000" b="0" i="0" u="sng" strike="noStrike" cap="none">
                <a:solidFill>
                  <a:schemeClr val="hlink"/>
                </a:solidFill>
                <a:latin typeface="Calibri"/>
                <a:ea typeface="Calibri"/>
                <a:cs typeface="Calibri"/>
                <a:sym typeface="Calibri"/>
                <a:hlinkClick r:id="rId4"/>
              </a:rPr>
              <a:t>,</a:t>
            </a:r>
            <a:r>
              <a:rPr lang="en-GB" sz="2000" b="0" i="0" u="none" strike="noStrike" cap="none">
                <a:solidFill>
                  <a:schemeClr val="dk1"/>
                </a:solidFill>
                <a:latin typeface="Calibri"/>
                <a:ea typeface="Calibri"/>
                <a:cs typeface="Calibri"/>
                <a:sym typeface="Calibri"/>
              </a:rPr>
              <a:t> documenting proceedings of major ERCOFTAC meetings such as conferences and workshops and presenting contributed volumes on modern developments in FTAC or material taught at Summer Schools.</a:t>
            </a:r>
            <a:endParaRPr sz="2000" b="0" i="0" u="none" strike="noStrike" cap="none">
              <a:solidFill>
                <a:schemeClr val="dk1"/>
              </a:solidFill>
              <a:latin typeface="Calibri"/>
              <a:ea typeface="Calibri"/>
              <a:cs typeface="Calibri"/>
              <a:sym typeface="Calibri"/>
            </a:endParaRPr>
          </a:p>
        </p:txBody>
      </p:sp>
      <p:sp>
        <p:nvSpPr>
          <p:cNvPr id="423" name="Google Shape;423;g3215f5ad255_0_445"/>
          <p:cNvSpPr txBox="1"/>
          <p:nvPr/>
        </p:nvSpPr>
        <p:spPr>
          <a:xfrm>
            <a:off x="238860" y="4853373"/>
            <a:ext cx="3929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https://www.springer.com/series/5934</a:t>
            </a:r>
            <a:endParaRPr sz="1400" b="0" i="0" u="none" strike="noStrike" cap="none">
              <a:solidFill>
                <a:srgbClr val="000000"/>
              </a:solidFill>
              <a:latin typeface="Arial"/>
              <a:ea typeface="Arial"/>
              <a:cs typeface="Arial"/>
              <a:sym typeface="Arial"/>
            </a:endParaRPr>
          </a:p>
        </p:txBody>
      </p:sp>
      <p:pic>
        <p:nvPicPr>
          <p:cNvPr id="424" name="Google Shape;424;g3215f5ad255_0_445" descr="ERCOFTAC Boom Series "/>
          <p:cNvPicPr preferRelativeResize="0"/>
          <p:nvPr/>
        </p:nvPicPr>
        <p:blipFill rotWithShape="1">
          <a:blip r:embed="rId5">
            <a:alphaModFix/>
          </a:blip>
          <a:srcRect/>
          <a:stretch/>
        </p:blipFill>
        <p:spPr>
          <a:xfrm>
            <a:off x="9650730" y="3571148"/>
            <a:ext cx="1943100" cy="2908300"/>
          </a:xfrm>
          <a:prstGeom prst="rect">
            <a:avLst/>
          </a:prstGeom>
          <a:noFill/>
          <a:ln>
            <a:noFill/>
          </a:ln>
        </p:spPr>
      </p:pic>
      <p:sp>
        <p:nvSpPr>
          <p:cNvPr id="425" name="Google Shape;425;g3215f5ad255_0_445"/>
          <p:cNvSpPr txBox="1"/>
          <p:nvPr/>
        </p:nvSpPr>
        <p:spPr>
          <a:xfrm>
            <a:off x="4183832" y="1508757"/>
            <a:ext cx="4647300" cy="1939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The journal is published in association with ERCOFTAC. It is therefore expected that FTaC would be a primary medium for </a:t>
            </a:r>
            <a:br>
              <a:rPr lang="en-GB" sz="2000" b="0" i="0" u="none" strike="noStrike" cap="none">
                <a:solidFill>
                  <a:schemeClr val="dk1"/>
                </a:solidFill>
                <a:latin typeface="Calibri"/>
                <a:ea typeface="Calibri"/>
                <a:cs typeface="Calibri"/>
                <a:sym typeface="Calibri"/>
              </a:rPr>
            </a:br>
            <a:r>
              <a:rPr lang="en-GB" sz="2000" b="0" i="0" u="none" strike="noStrike" cap="none">
                <a:solidFill>
                  <a:schemeClr val="dk1"/>
                </a:solidFill>
                <a:latin typeface="Calibri"/>
                <a:ea typeface="Calibri"/>
                <a:cs typeface="Calibri"/>
                <a:sym typeface="Calibri"/>
              </a:rPr>
              <a:t>disseminating the most innovative and highest-quality scientific output of ERCOFTAC-supported technical events.</a:t>
            </a:r>
            <a:endParaRPr sz="1400" b="0" i="0" u="none" strike="noStrike" cap="none">
              <a:solidFill>
                <a:srgbClr val="000000"/>
              </a:solidFill>
              <a:latin typeface="Arial"/>
              <a:ea typeface="Arial"/>
              <a:cs typeface="Arial"/>
              <a:sym typeface="Arial"/>
            </a:endParaRPr>
          </a:p>
        </p:txBody>
      </p:sp>
      <p:sp>
        <p:nvSpPr>
          <p:cNvPr id="426" name="Google Shape;426;g3215f5ad255_0_445"/>
          <p:cNvSpPr txBox="1"/>
          <p:nvPr/>
        </p:nvSpPr>
        <p:spPr>
          <a:xfrm>
            <a:off x="254099" y="2506350"/>
            <a:ext cx="3929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Springer Journal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https://link.springer.com/journal/10494</a:t>
            </a:r>
            <a:endParaRPr sz="1400" b="0" i="0" u="none" strike="noStrike" cap="none">
              <a:solidFill>
                <a:srgbClr val="000000"/>
              </a:solidFill>
              <a:latin typeface="Arial"/>
              <a:ea typeface="Arial"/>
              <a:cs typeface="Arial"/>
              <a:sym typeface="Arial"/>
            </a:endParaRPr>
          </a:p>
        </p:txBody>
      </p:sp>
      <p:pic>
        <p:nvPicPr>
          <p:cNvPr id="427" name="Google Shape;427;g3215f5ad255_0_445"/>
          <p:cNvPicPr preferRelativeResize="0"/>
          <p:nvPr/>
        </p:nvPicPr>
        <p:blipFill rotWithShape="1">
          <a:blip r:embed="rId6">
            <a:alphaModFix/>
          </a:blip>
          <a:srcRect/>
          <a:stretch/>
        </p:blipFill>
        <p:spPr>
          <a:xfrm>
            <a:off x="9650730" y="532896"/>
            <a:ext cx="1943100" cy="2946400"/>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cxnSp>
        <p:nvCxnSpPr>
          <p:cNvPr id="433" name="Google Shape;433;g3215f5ad255_0_772"/>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434" name="Google Shape;434;g3215f5ad255_0_77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Play"/>
              <a:ea typeface="Play"/>
              <a:cs typeface="Play"/>
              <a:sym typeface="Play"/>
            </a:endParaRPr>
          </a:p>
        </p:txBody>
      </p:sp>
      <p:pic>
        <p:nvPicPr>
          <p:cNvPr id="435" name="Google Shape;435;g3215f5ad255_0_772" descr="Membership Contract Terms and Conditions awaiting signature"/>
          <p:cNvPicPr preferRelativeResize="0">
            <a:picLocks noGrp="1"/>
          </p:cNvPicPr>
          <p:nvPr>
            <p:ph type="body" idx="1"/>
          </p:nvPr>
        </p:nvPicPr>
        <p:blipFill rotWithShape="1">
          <a:blip r:embed="rId3">
            <a:alphaModFix/>
          </a:blip>
          <a:srcRect b="34399"/>
          <a:stretch/>
        </p:blipFill>
        <p:spPr>
          <a:xfrm>
            <a:off x="457201" y="1962401"/>
            <a:ext cx="3739800" cy="3689400"/>
          </a:xfrm>
          <a:prstGeom prst="rect">
            <a:avLst/>
          </a:prstGeom>
          <a:noFill/>
          <a:ln>
            <a:noFill/>
          </a:ln>
        </p:spPr>
      </p:pic>
      <p:cxnSp>
        <p:nvCxnSpPr>
          <p:cNvPr id="436" name="Google Shape;436;g3215f5ad255_0_772"/>
          <p:cNvCxnSpPr/>
          <p:nvPr/>
        </p:nvCxnSpPr>
        <p:spPr>
          <a:xfrm>
            <a:off x="0" y="6274447"/>
            <a:ext cx="12192000" cy="28803"/>
          </a:xfrm>
          <a:prstGeom prst="straightConnector1">
            <a:avLst/>
          </a:prstGeom>
          <a:noFill/>
          <a:ln w="76200" cap="flat" cmpd="sng">
            <a:solidFill>
              <a:schemeClr val="accent1"/>
            </a:solidFill>
            <a:prstDash val="solid"/>
            <a:miter lim="800000"/>
            <a:headEnd type="none" w="sm" len="sm"/>
            <a:tailEnd type="none" w="sm" len="sm"/>
          </a:ln>
        </p:spPr>
      </p:cxnSp>
      <p:sp>
        <p:nvSpPr>
          <p:cNvPr id="437" name="Google Shape;437;g3215f5ad255_0_772"/>
          <p:cNvSpPr txBox="1">
            <a:spLocks noGrp="1"/>
          </p:cNvSpPr>
          <p:nvPr>
            <p:ph type="title"/>
          </p:nvPr>
        </p:nvSpPr>
        <p:spPr>
          <a:xfrm>
            <a:off x="5148000" y="828000"/>
            <a:ext cx="3099900" cy="54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11111"/>
              <a:buFont typeface="Calibri"/>
              <a:buNone/>
            </a:pPr>
            <a:r>
              <a:rPr lang="en-GB" sz="3600" b="1"/>
              <a:t>Membership</a:t>
            </a:r>
            <a:endParaRPr/>
          </a:p>
        </p:txBody>
      </p:sp>
      <p:sp>
        <p:nvSpPr>
          <p:cNvPr id="438" name="Google Shape;438;g3215f5ad255_0_772"/>
          <p:cNvSpPr txBox="1">
            <a:spLocks noGrp="1"/>
          </p:cNvSpPr>
          <p:nvPr>
            <p:ph type="body" idx="2"/>
          </p:nvPr>
        </p:nvSpPr>
        <p:spPr>
          <a:xfrm>
            <a:off x="4654202" y="1814484"/>
            <a:ext cx="7205400" cy="4488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000"/>
              <a:buNone/>
            </a:pPr>
            <a:r>
              <a:rPr lang="en-GB" sz="2000"/>
              <a:t>It is the main source of ERCOFTAC income. The funding for activities funding is defined by the payments received for membership. </a:t>
            </a:r>
            <a:endParaRPr/>
          </a:p>
          <a:p>
            <a:pPr marL="0" lvl="0" indent="0" algn="l" rtl="0">
              <a:lnSpc>
                <a:spcPct val="100000"/>
              </a:lnSpc>
              <a:spcBef>
                <a:spcPts val="1000"/>
              </a:spcBef>
              <a:spcAft>
                <a:spcPts val="0"/>
              </a:spcAft>
              <a:buClr>
                <a:schemeClr val="dk1"/>
              </a:buClr>
              <a:buSzPts val="2000"/>
              <a:buNone/>
            </a:pPr>
            <a:r>
              <a:rPr lang="en-GB" sz="2000"/>
              <a:t>Full voting </a:t>
            </a:r>
            <a:r>
              <a:rPr lang="en-GB" sz="2000" b="1"/>
              <a:t>membership fees </a:t>
            </a:r>
            <a:r>
              <a:rPr lang="en-GB" sz="2000"/>
              <a:t>for </a:t>
            </a:r>
            <a:r>
              <a:rPr lang="en-GB" sz="2000" b="1"/>
              <a:t>organisations</a:t>
            </a:r>
            <a:r>
              <a:rPr lang="en-GB" sz="2000"/>
              <a:t> are:</a:t>
            </a:r>
            <a:br>
              <a:rPr lang="en-GB" sz="2000"/>
            </a:br>
            <a:r>
              <a:rPr lang="en-GB" sz="2000"/>
              <a:t/>
            </a:r>
            <a:br>
              <a:rPr lang="en-GB" sz="2000"/>
            </a:br>
            <a:r>
              <a:rPr lang="en-GB" sz="2000"/>
              <a:t>	€500 for research organisation</a:t>
            </a:r>
            <a:br>
              <a:rPr lang="en-GB" sz="2000"/>
            </a:br>
            <a:r>
              <a:rPr lang="en-GB" sz="2000"/>
              <a:t>	€1000 for industrial organisation </a:t>
            </a:r>
            <a:br>
              <a:rPr lang="en-GB" sz="2000"/>
            </a:br>
            <a:r>
              <a:rPr lang="en-GB" sz="2000"/>
              <a:t/>
            </a:r>
            <a:br>
              <a:rPr lang="en-GB" sz="2000"/>
            </a:br>
            <a:r>
              <a:rPr lang="en-GB" sz="2000" b="1"/>
              <a:t>Membership fees </a:t>
            </a:r>
            <a:r>
              <a:rPr lang="en-GB" sz="2000"/>
              <a:t>for </a:t>
            </a:r>
            <a:r>
              <a:rPr lang="en-GB" sz="2000" b="1"/>
              <a:t>individuals </a:t>
            </a:r>
            <a:r>
              <a:rPr lang="en-GB" sz="2000"/>
              <a:t>are:</a:t>
            </a:r>
            <a:br>
              <a:rPr lang="en-GB" sz="2000"/>
            </a:br>
            <a:r>
              <a:rPr lang="en-GB" sz="2000"/>
              <a:t/>
            </a:r>
            <a:br>
              <a:rPr lang="en-GB" sz="2000"/>
            </a:br>
            <a:r>
              <a:rPr lang="en-GB" sz="2000"/>
              <a:t>	€100 for individuals without receiving Bulletin </a:t>
            </a:r>
            <a:br>
              <a:rPr lang="en-GB" sz="2000"/>
            </a:br>
            <a:r>
              <a:rPr lang="en-GB" sz="2000"/>
              <a:t>	€160 for individuals with Bulletin</a:t>
            </a:r>
            <a:endParaRPr/>
          </a:p>
        </p:txBody>
      </p:sp>
      <p:pic>
        <p:nvPicPr>
          <p:cNvPr id="439" name="Google Shape;439;g3215f5ad255_0_772"/>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440" name="Google Shape;440;g3215f5ad255_0_772"/>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https://www.ercoftac.org/about/ercoftac_membership/</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cxnSp>
        <p:nvCxnSpPr>
          <p:cNvPr id="446" name="Google Shape;446;g3215f5ad255_0_784"/>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447" name="Google Shape;447;g3215f5ad255_0_78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8" name="Google Shape;448;g3215f5ad255_0_784" descr="Business network: collage of ambitious business people and relationships between them"/>
          <p:cNvPicPr preferRelativeResize="0">
            <a:picLocks noGrp="1"/>
          </p:cNvPicPr>
          <p:nvPr>
            <p:ph type="body" idx="1"/>
          </p:nvPr>
        </p:nvPicPr>
        <p:blipFill rotWithShape="1">
          <a:blip r:embed="rId3">
            <a:alphaModFix/>
          </a:blip>
          <a:srcRect l="23448" r="29320" b="8239"/>
          <a:stretch/>
        </p:blipFill>
        <p:spPr>
          <a:xfrm>
            <a:off x="540000" y="1800000"/>
            <a:ext cx="3060000" cy="3780000"/>
          </a:xfrm>
          <a:prstGeom prst="rect">
            <a:avLst/>
          </a:prstGeom>
          <a:noFill/>
          <a:ln>
            <a:noFill/>
          </a:ln>
        </p:spPr>
      </p:pic>
      <p:cxnSp>
        <p:nvCxnSpPr>
          <p:cNvPr id="449" name="Google Shape;449;g3215f5ad255_0_784"/>
          <p:cNvCxnSpPr/>
          <p:nvPr/>
        </p:nvCxnSpPr>
        <p:spPr>
          <a:xfrm>
            <a:off x="0" y="6267923"/>
            <a:ext cx="12192000" cy="35327"/>
          </a:xfrm>
          <a:prstGeom prst="straightConnector1">
            <a:avLst/>
          </a:prstGeom>
          <a:noFill/>
          <a:ln w="76200" cap="flat" cmpd="sng">
            <a:solidFill>
              <a:schemeClr val="accent1"/>
            </a:solidFill>
            <a:prstDash val="solid"/>
            <a:miter lim="800000"/>
            <a:headEnd type="none" w="sm" len="sm"/>
            <a:tailEnd type="none" w="sm" len="sm"/>
          </a:ln>
        </p:spPr>
      </p:cxnSp>
      <p:sp>
        <p:nvSpPr>
          <p:cNvPr id="450" name="Google Shape;450;g3215f5ad255_0_784"/>
          <p:cNvSpPr txBox="1">
            <a:spLocks noGrp="1"/>
          </p:cNvSpPr>
          <p:nvPr>
            <p:ph type="title"/>
          </p:nvPr>
        </p:nvSpPr>
        <p:spPr>
          <a:xfrm>
            <a:off x="4680000" y="828000"/>
            <a:ext cx="6480000" cy="72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a:t>Benefits of Membership</a:t>
            </a:r>
            <a:endParaRPr sz="3200"/>
          </a:p>
        </p:txBody>
      </p:sp>
      <p:pic>
        <p:nvPicPr>
          <p:cNvPr id="451" name="Google Shape;451;g3215f5ad255_0_784"/>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452" name="Google Shape;452;g3215f5ad255_0_784"/>
          <p:cNvSpPr txBox="1"/>
          <p:nvPr/>
        </p:nvSpPr>
        <p:spPr>
          <a:xfrm>
            <a:off x="3960000" y="1800000"/>
            <a:ext cx="8100000" cy="4068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Participation in a network of international collaboration and exchange between industry and research.</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First FREE copy of two ERCOFTAC </a:t>
            </a:r>
            <a:r>
              <a:rPr lang="en-GB" sz="20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BPG</a:t>
            </a:r>
            <a:r>
              <a:rPr lang="en-GB" sz="2000" b="0" i="0" u="none" strike="noStrike" cap="none">
                <a:solidFill>
                  <a:schemeClr val="dk1"/>
                </a:solidFill>
                <a:latin typeface="Calibri"/>
                <a:ea typeface="Calibri"/>
                <a:cs typeface="Calibri"/>
                <a:sym typeface="Calibri"/>
              </a:rPr>
              <a:t> Books. Reduced price for any subsequent copies of </a:t>
            </a:r>
            <a:r>
              <a:rPr lang="en-GB" sz="2000" b="0" i="0" u="sng" strike="noStrike" cap="none">
                <a:solidFill>
                  <a:schemeClr val="hlink"/>
                </a:solidFill>
                <a:latin typeface="Calibri"/>
                <a:ea typeface="Calibri"/>
                <a:cs typeface="Calibri"/>
                <a:sym typeface="Calibri"/>
                <a:hlinkClick r:id="rId5"/>
              </a:rPr>
              <a:t>ERCOFTAC BPG Books</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Substantial reductions on registration fees for courses, seminars, workshops etc. organised or sponsored by ERCOFTAC.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Reception, free of charge, of the </a:t>
            </a:r>
            <a:r>
              <a:rPr lang="en-GB" sz="2000" b="0" i="0" u="sng" strike="noStrike" cap="none">
                <a:solidFill>
                  <a:schemeClr val="hlink"/>
                </a:solidFill>
                <a:latin typeface="Calibri"/>
                <a:ea typeface="Calibri"/>
                <a:cs typeface="Calibri"/>
                <a:sym typeface="Calibri"/>
                <a:hlinkClick r:id="rId6"/>
              </a:rPr>
              <a:t>ERCOFTAC Bulletin</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Priority in access to the most recent results of joint research projects in discussion/undertaken in ERCOFTAC SIGs</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Participation in a </a:t>
            </a:r>
            <a:r>
              <a:rPr lang="en-GB" sz="2000" b="0" i="0" u="sng" strike="noStrike" cap="none">
                <a:solidFill>
                  <a:schemeClr val="hlink"/>
                </a:solidFill>
                <a:latin typeface="Calibri"/>
                <a:ea typeface="Calibri"/>
                <a:cs typeface="Calibri"/>
                <a:sym typeface="Calibri"/>
                <a:hlinkClick r:id="rId7"/>
              </a:rPr>
              <a:t>Pilot Centre</a:t>
            </a:r>
            <a:r>
              <a:rPr lang="en-GB" sz="2000" b="0" i="0" u="none" strike="noStrike" cap="none">
                <a:solidFill>
                  <a:schemeClr val="dk1"/>
                </a:solidFill>
                <a:latin typeface="Calibri"/>
                <a:ea typeface="Calibri"/>
                <a:cs typeface="Calibri"/>
                <a:sym typeface="Calibri"/>
              </a:rPr>
              <a:t> that provides contacts and can help to obtain national support for research activities.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Possibility to </a:t>
            </a:r>
            <a:r>
              <a:rPr lang="en-GB" sz="2000" b="0" i="0" u="sng" strike="noStrike" cap="none">
                <a:solidFill>
                  <a:schemeClr val="hlink"/>
                </a:solidFill>
                <a:latin typeface="Calibri"/>
                <a:ea typeface="Calibri"/>
                <a:cs typeface="Calibri"/>
                <a:sym typeface="Calibri"/>
                <a:hlinkClick r:id="rId8"/>
              </a:rPr>
              <a:t>apply for scholarship funding</a:t>
            </a:r>
            <a:r>
              <a:rPr lang="en-GB" sz="2000" b="0" i="0" u="none" strike="noStrike" cap="none">
                <a:solidFill>
                  <a:schemeClr val="dk1"/>
                </a:solidFill>
                <a:latin typeface="Calibri"/>
                <a:ea typeface="Calibri"/>
                <a:cs typeface="Calibri"/>
                <a:sym typeface="Calibri"/>
              </a:rPr>
              <a:t> for young researchers to participate in activities organised or sponsored by ERCOFTAC. </a:t>
            </a:r>
            <a:endParaRPr sz="1400" b="0" i="0" u="none" strike="noStrike" cap="none">
              <a:solidFill>
                <a:srgbClr val="000000"/>
              </a:solidFill>
              <a:latin typeface="Arial"/>
              <a:ea typeface="Arial"/>
              <a:cs typeface="Arial"/>
              <a:sym typeface="Arial"/>
            </a:endParaRPr>
          </a:p>
        </p:txBody>
      </p:sp>
      <p:sp>
        <p:nvSpPr>
          <p:cNvPr id="453" name="Google Shape;453;g3215f5ad255_0_784"/>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https://www.ercoftac.org/about/ercoftac_membership/</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3215f5ad255_0_796" descr="Business network: collage of ambitious business people and relationships between them"/>
          <p:cNvPicPr preferRelativeResize="0">
            <a:picLocks noGrp="1"/>
          </p:cNvPicPr>
          <p:nvPr>
            <p:ph type="body" idx="1"/>
          </p:nvPr>
        </p:nvPicPr>
        <p:blipFill rotWithShape="1">
          <a:blip r:embed="rId3">
            <a:alphaModFix/>
          </a:blip>
          <a:srcRect l="23448" r="29320" b="8239"/>
          <a:stretch/>
        </p:blipFill>
        <p:spPr>
          <a:xfrm>
            <a:off x="540000" y="1800000"/>
            <a:ext cx="3060000" cy="3780000"/>
          </a:xfrm>
          <a:prstGeom prst="rect">
            <a:avLst/>
          </a:prstGeom>
          <a:noFill/>
          <a:ln>
            <a:noFill/>
          </a:ln>
        </p:spPr>
      </p:pic>
      <p:sp>
        <p:nvSpPr>
          <p:cNvPr id="460" name="Google Shape;460;g3215f5ad255_0_796"/>
          <p:cNvSpPr txBox="1">
            <a:spLocks noGrp="1"/>
          </p:cNvSpPr>
          <p:nvPr>
            <p:ph type="title"/>
          </p:nvPr>
        </p:nvSpPr>
        <p:spPr>
          <a:xfrm>
            <a:off x="4680000" y="828000"/>
            <a:ext cx="6480000" cy="72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a:t>Benefits of Membership</a:t>
            </a:r>
            <a:endParaRPr sz="3200"/>
          </a:p>
        </p:txBody>
      </p:sp>
      <p:pic>
        <p:nvPicPr>
          <p:cNvPr id="461" name="Google Shape;461;g3215f5ad255_0_796"/>
          <p:cNvPicPr preferRelativeResize="0"/>
          <p:nvPr/>
        </p:nvPicPr>
        <p:blipFill rotWithShape="1">
          <a:blip r:embed="rId4">
            <a:alphaModFix/>
          </a:blip>
          <a:srcRect/>
          <a:stretch/>
        </p:blipFill>
        <p:spPr>
          <a:xfrm>
            <a:off x="313979" y="123802"/>
            <a:ext cx="2451429" cy="900000"/>
          </a:xfrm>
          <a:prstGeom prst="rect">
            <a:avLst/>
          </a:prstGeom>
          <a:noFill/>
          <a:ln>
            <a:noFill/>
          </a:ln>
        </p:spPr>
      </p:pic>
      <p:sp>
        <p:nvSpPr>
          <p:cNvPr id="462" name="Google Shape;462;g3215f5ad255_0_796"/>
          <p:cNvSpPr txBox="1"/>
          <p:nvPr/>
        </p:nvSpPr>
        <p:spPr>
          <a:xfrm>
            <a:off x="3960000" y="1800000"/>
            <a:ext cx="8100000" cy="4068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Reduced subscription rate for the </a:t>
            </a:r>
            <a:r>
              <a:rPr lang="en-GB" sz="2000" b="0" i="0" u="sng" strike="noStrike" cap="none">
                <a:solidFill>
                  <a:schemeClr val="hlink"/>
                </a:solidFill>
                <a:latin typeface="Calibri"/>
                <a:ea typeface="Calibri"/>
                <a:cs typeface="Calibri"/>
                <a:sym typeface="Calibri"/>
                <a:hlinkClick r:id="rId5"/>
              </a:rPr>
              <a:t>Journal of Flow Turbulence and Combustion</a:t>
            </a:r>
            <a:r>
              <a:rPr lang="en-GB" sz="2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Possibility to prepare and organise workshops, summer schools, conferences and courses which can be supported by ERCOFTAC (</a:t>
            </a:r>
            <a:r>
              <a:rPr lang="en-GB" sz="20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financially</a:t>
            </a:r>
            <a:r>
              <a:rPr lang="en-GB" sz="2000" b="0" i="0" u="none" strike="noStrike" cap="none">
                <a:solidFill>
                  <a:schemeClr val="dk1"/>
                </a:solidFill>
                <a:latin typeface="Calibri"/>
                <a:ea typeface="Calibri"/>
                <a:cs typeface="Calibri"/>
                <a:sym typeface="Calibri"/>
              </a:rPr>
              <a:t> and administratively)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Receiving, through the ERCOFTAC network, support in preparing proposals for European Community research and training programs</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Updates about the </a:t>
            </a:r>
            <a:r>
              <a:rPr lang="en-GB" sz="2000" b="0" i="0" u="sng" strike="noStrike" cap="none">
                <a:solidFill>
                  <a:schemeClr val="hlink"/>
                </a:solidFill>
                <a:latin typeface="Calibri"/>
                <a:ea typeface="Calibri"/>
                <a:cs typeface="Calibri"/>
                <a:sym typeface="Calibri"/>
                <a:hlinkClick r:id="rId6"/>
              </a:rPr>
              <a:t>ERCOFTAC QNET Knowledge Base Wiki</a:t>
            </a:r>
            <a:r>
              <a:rPr lang="en-GB" sz="2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Possibility to use ERCOFTAC website and its communication channels to advertise new job opportunities</a:t>
            </a:r>
            <a:endParaRPr sz="1400" b="0" i="0" u="none" strike="noStrike" cap="none">
              <a:solidFill>
                <a:srgbClr val="000000"/>
              </a:solidFill>
              <a:latin typeface="Arial"/>
              <a:ea typeface="Arial"/>
              <a:cs typeface="Arial"/>
              <a:sym typeface="Arial"/>
            </a:endParaRPr>
          </a:p>
        </p:txBody>
      </p:sp>
      <p:sp>
        <p:nvSpPr>
          <p:cNvPr id="463" name="Google Shape;463;g3215f5ad255_0_796"/>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https://www.ercoftac.org/about/ercoftac_membership/</a:t>
            </a:r>
            <a:endParaRPr sz="1400" b="0" i="0" u="none" strike="noStrike" cap="none">
              <a:solidFill>
                <a:srgbClr val="000000"/>
              </a:solidFill>
              <a:latin typeface="Arial"/>
              <a:ea typeface="Arial"/>
              <a:cs typeface="Arial"/>
              <a:sym typeface="Arial"/>
            </a:endParaRPr>
          </a:p>
        </p:txBody>
      </p:sp>
      <p:cxnSp>
        <p:nvCxnSpPr>
          <p:cNvPr id="464" name="Google Shape;464;g3215f5ad255_0_796"/>
          <p:cNvCxnSpPr/>
          <p:nvPr/>
        </p:nvCxnSpPr>
        <p:spPr>
          <a:xfrm>
            <a:off x="0" y="6267923"/>
            <a:ext cx="12192000" cy="35327"/>
          </a:xfrm>
          <a:prstGeom prst="straightConnector1">
            <a:avLst/>
          </a:prstGeom>
          <a:noFill/>
          <a:ln w="76200" cap="flat" cmpd="sng">
            <a:solidFill>
              <a:schemeClr val="accent1"/>
            </a:solidFill>
            <a:prstDash val="solid"/>
            <a:miter lim="800000"/>
            <a:headEnd type="none" w="sm" len="sm"/>
            <a:tailEnd type="none" w="sm" len="sm"/>
          </a:ln>
        </p:spPr>
      </p:cxn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3215f5ad255_0_907"/>
          <p:cNvSpPr txBox="1">
            <a:spLocks noGrp="1"/>
          </p:cNvSpPr>
          <p:nvPr>
            <p:ph type="title"/>
          </p:nvPr>
        </p:nvSpPr>
        <p:spPr>
          <a:xfrm>
            <a:off x="180000" y="1080000"/>
            <a:ext cx="11880000"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ERCOFTAC Members </a:t>
            </a:r>
            <a:br>
              <a:rPr lang="en-GB" sz="3200" b="1"/>
            </a:br>
            <a:r>
              <a:rPr lang="en-GB" sz="3200" b="1"/>
              <a:t>on the benefits of membership…</a:t>
            </a:r>
            <a:endParaRPr sz="3200" b="1"/>
          </a:p>
        </p:txBody>
      </p:sp>
      <p:sp>
        <p:nvSpPr>
          <p:cNvPr id="470" name="Google Shape;470;g3215f5ad255_0_907"/>
          <p:cNvSpPr txBox="1">
            <a:spLocks noGrp="1"/>
          </p:cNvSpPr>
          <p:nvPr>
            <p:ph type="body" idx="1"/>
          </p:nvPr>
        </p:nvSpPr>
        <p:spPr>
          <a:xfrm>
            <a:off x="360000" y="1840969"/>
            <a:ext cx="11700000" cy="4855666"/>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1600"/>
              <a:buNone/>
            </a:pPr>
            <a:endParaRPr sz="2000" b="1" u="sng">
              <a:solidFill>
                <a:schemeClr val="hlink"/>
              </a:solidFill>
              <a:hlinkClick r:id="rId3"/>
            </a:endParaRPr>
          </a:p>
          <a:p>
            <a:pPr marL="228600" lvl="0" indent="-228600" algn="l" rtl="0">
              <a:lnSpc>
                <a:spcPct val="90000"/>
              </a:lnSpc>
              <a:spcBef>
                <a:spcPts val="1000"/>
              </a:spcBef>
              <a:spcAft>
                <a:spcPts val="0"/>
              </a:spcAft>
              <a:buClr>
                <a:schemeClr val="dk1"/>
              </a:buClr>
              <a:buSzPts val="1800"/>
              <a:buChar char="•"/>
            </a:pPr>
            <a:r>
              <a:rPr lang="en-GB" sz="2400" i="1"/>
              <a:t>"Interested in DLES and ETMM conferences because they are relatively small and they allow junior researchers to spend time with more senior colleagues from other organisations (also registration fees are discounted for members)”</a:t>
            </a:r>
            <a:endParaRPr sz="2400" i="1"/>
          </a:p>
          <a:p>
            <a:pPr marL="228600" lvl="0" indent="-228600" algn="l" rtl="0">
              <a:lnSpc>
                <a:spcPct val="90000"/>
              </a:lnSpc>
              <a:spcBef>
                <a:spcPts val="1000"/>
              </a:spcBef>
              <a:spcAft>
                <a:spcPts val="0"/>
              </a:spcAft>
              <a:buClr>
                <a:schemeClr val="dk1"/>
              </a:buClr>
              <a:buSzPts val="1800"/>
              <a:buChar char="•"/>
            </a:pPr>
            <a:r>
              <a:rPr lang="en-GB" sz="2400" i="1"/>
              <a:t>"A source of community and workshop events in FTAC”</a:t>
            </a:r>
            <a:endParaRPr sz="2400" i="1"/>
          </a:p>
          <a:p>
            <a:pPr marL="228600" lvl="0" indent="-228600" algn="l" rtl="0">
              <a:lnSpc>
                <a:spcPct val="90000"/>
              </a:lnSpc>
              <a:spcBef>
                <a:spcPts val="1000"/>
              </a:spcBef>
              <a:spcAft>
                <a:spcPts val="0"/>
              </a:spcAft>
              <a:buClr>
                <a:schemeClr val="dk1"/>
              </a:buClr>
              <a:buSzPts val="1800"/>
              <a:buChar char="•"/>
            </a:pPr>
            <a:r>
              <a:rPr lang="en-GB" sz="2400" i="1"/>
              <a:t>"Connects different members from many areas of interests: engine combustion with alternative fuels (ammonia, hydrogen, methanol), RANS and scale resolving (LES) methods”</a:t>
            </a:r>
            <a:endParaRPr sz="2400" i="1"/>
          </a:p>
          <a:p>
            <a:pPr marL="228600" lvl="0" indent="-228600" algn="l" rtl="0">
              <a:lnSpc>
                <a:spcPct val="90000"/>
              </a:lnSpc>
              <a:spcBef>
                <a:spcPts val="1000"/>
              </a:spcBef>
              <a:spcAft>
                <a:spcPts val="0"/>
              </a:spcAft>
              <a:buClr>
                <a:schemeClr val="dk1"/>
              </a:buClr>
              <a:buSzPts val="1800"/>
              <a:buChar char="•"/>
            </a:pPr>
            <a:r>
              <a:rPr lang="en-GB" sz="2400" i="1"/>
              <a:t>"Useful in helping establish links to other research institutions”  </a:t>
            </a:r>
            <a:endParaRPr sz="2400" i="1"/>
          </a:p>
          <a:p>
            <a:pPr marL="228600" lvl="0" indent="-228600" algn="l" rtl="0">
              <a:lnSpc>
                <a:spcPct val="90000"/>
              </a:lnSpc>
              <a:spcBef>
                <a:spcPts val="1000"/>
              </a:spcBef>
              <a:spcAft>
                <a:spcPts val="0"/>
              </a:spcAft>
              <a:buClr>
                <a:schemeClr val="dk1"/>
              </a:buClr>
              <a:buSzPts val="1800"/>
              <a:buChar char="•"/>
            </a:pPr>
            <a:r>
              <a:rPr lang="en-GB" sz="2400" i="1"/>
              <a:t>"The BPGs have been very well received and are useful for both CFD and combustion modelling”</a:t>
            </a:r>
            <a:endParaRPr sz="2400" i="1"/>
          </a:p>
          <a:p>
            <a:pPr marL="228600" lvl="0" indent="-228600" algn="l" rtl="0">
              <a:lnSpc>
                <a:spcPct val="90000"/>
              </a:lnSpc>
              <a:spcBef>
                <a:spcPts val="1000"/>
              </a:spcBef>
              <a:spcAft>
                <a:spcPts val="0"/>
              </a:spcAft>
              <a:buClr>
                <a:schemeClr val="dk1"/>
              </a:buClr>
              <a:buSzPts val="1800"/>
              <a:buChar char="•"/>
            </a:pPr>
            <a:r>
              <a:rPr lang="en-GB" sz="2400" i="1"/>
              <a:t>"The students can present their research at the ERCOFTAC Festivals”</a:t>
            </a:r>
            <a:endParaRPr sz="2400" i="1"/>
          </a:p>
          <a:p>
            <a:pPr marL="228600" lvl="0" indent="0" algn="l" rtl="0">
              <a:lnSpc>
                <a:spcPct val="90000"/>
              </a:lnSpc>
              <a:spcBef>
                <a:spcPts val="1000"/>
              </a:spcBef>
              <a:spcAft>
                <a:spcPts val="0"/>
              </a:spcAft>
              <a:buSzPts val="1800"/>
              <a:buNone/>
            </a:pPr>
            <a:endParaRPr sz="1600"/>
          </a:p>
        </p:txBody>
      </p:sp>
      <p:pic>
        <p:nvPicPr>
          <p:cNvPr id="471" name="Google Shape;471;g3215f5ad255_0_907"/>
          <p:cNvPicPr preferRelativeResize="0"/>
          <p:nvPr/>
        </p:nvPicPr>
        <p:blipFill rotWithShape="1">
          <a:blip r:embed="rId4">
            <a:alphaModFix/>
          </a:blip>
          <a:srcRect/>
          <a:stretch/>
        </p:blipFill>
        <p:spPr>
          <a:xfrm>
            <a:off x="360000" y="360000"/>
            <a:ext cx="2451429" cy="900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3215f5ad255_0_913"/>
          <p:cNvSpPr txBox="1">
            <a:spLocks noGrp="1"/>
          </p:cNvSpPr>
          <p:nvPr>
            <p:ph type="title"/>
          </p:nvPr>
        </p:nvSpPr>
        <p:spPr>
          <a:xfrm>
            <a:off x="180000" y="1080000"/>
            <a:ext cx="11880000"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ERCOFTAC </a:t>
            </a:r>
            <a:r>
              <a:rPr lang="en-GB" sz="32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Members</a:t>
            </a:r>
            <a:r>
              <a:rPr lang="en-GB" sz="3200" b="1"/>
              <a:t> </a:t>
            </a:r>
            <a:br>
              <a:rPr lang="en-GB" sz="3200" b="1"/>
            </a:br>
            <a:r>
              <a:rPr lang="en-GB" sz="3200" b="1"/>
              <a:t>on the benefits of membership…</a:t>
            </a:r>
            <a:endParaRPr sz="3200" b="1"/>
          </a:p>
        </p:txBody>
      </p:sp>
      <p:sp>
        <p:nvSpPr>
          <p:cNvPr id="477" name="Google Shape;477;g3215f5ad255_0_913"/>
          <p:cNvSpPr txBox="1">
            <a:spLocks noGrp="1"/>
          </p:cNvSpPr>
          <p:nvPr>
            <p:ph type="body" idx="1"/>
          </p:nvPr>
        </p:nvSpPr>
        <p:spPr>
          <a:xfrm>
            <a:off x="444026" y="1893224"/>
            <a:ext cx="11281809" cy="4507576"/>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SzPts val="1800"/>
              <a:buChar char="•"/>
            </a:pPr>
            <a:r>
              <a:rPr lang="en-GB" sz="2400" i="1"/>
              <a:t>"It is interesting and useful to be a part of the Community. It gives the scientist the opportunity to improve. And also global scientific problems can be solved by joint research”</a:t>
            </a:r>
            <a:endParaRPr sz="2400" i="1"/>
          </a:p>
          <a:p>
            <a:pPr marL="228600" lvl="0" indent="-228600" algn="l" rtl="0">
              <a:lnSpc>
                <a:spcPct val="90000"/>
              </a:lnSpc>
              <a:spcBef>
                <a:spcPts val="1000"/>
              </a:spcBef>
              <a:spcAft>
                <a:spcPts val="0"/>
              </a:spcAft>
              <a:buClr>
                <a:schemeClr val="dk1"/>
              </a:buClr>
              <a:buSzPts val="1800"/>
              <a:buChar char="•"/>
            </a:pPr>
            <a:r>
              <a:rPr lang="en-GB" sz="2400" i="1"/>
              <a:t>"Knowledge and access to the beneficial events and materials”</a:t>
            </a:r>
            <a:endParaRPr sz="2400" i="1"/>
          </a:p>
          <a:p>
            <a:pPr marL="228600" lvl="0" indent="-228600" algn="l" rtl="0">
              <a:lnSpc>
                <a:spcPct val="90000"/>
              </a:lnSpc>
              <a:spcBef>
                <a:spcPts val="1000"/>
              </a:spcBef>
              <a:spcAft>
                <a:spcPts val="0"/>
              </a:spcAft>
              <a:buClr>
                <a:schemeClr val="dk1"/>
              </a:buClr>
              <a:buSzPts val="1800"/>
              <a:buChar char="•"/>
            </a:pPr>
            <a:r>
              <a:rPr lang="en-GB" sz="2400" i="1"/>
              <a:t>"Overview of who is working on what topic at the moment”</a:t>
            </a:r>
            <a:endParaRPr sz="2400" i="1"/>
          </a:p>
          <a:p>
            <a:pPr marL="228600" lvl="0" indent="-228600" algn="l" rtl="0">
              <a:lnSpc>
                <a:spcPct val="90000"/>
              </a:lnSpc>
              <a:spcBef>
                <a:spcPts val="1000"/>
              </a:spcBef>
              <a:spcAft>
                <a:spcPts val="0"/>
              </a:spcAft>
              <a:buClr>
                <a:schemeClr val="dk1"/>
              </a:buClr>
              <a:buSzPts val="1800"/>
              <a:buChar char="•"/>
            </a:pPr>
            <a:r>
              <a:rPr lang="en-GB" sz="2400" i="1"/>
              <a:t>"A good opportunity to connect with colleagues, in particular through the conferences and workshops”</a:t>
            </a:r>
            <a:endParaRPr sz="2400" i="1"/>
          </a:p>
          <a:p>
            <a:pPr marL="228600" lvl="0" indent="-228600" algn="l" rtl="0">
              <a:lnSpc>
                <a:spcPct val="90000"/>
              </a:lnSpc>
              <a:spcBef>
                <a:spcPts val="1000"/>
              </a:spcBef>
              <a:spcAft>
                <a:spcPts val="0"/>
              </a:spcAft>
              <a:buClr>
                <a:schemeClr val="dk1"/>
              </a:buClr>
              <a:buSzPts val="1800"/>
              <a:buChar char="•"/>
            </a:pPr>
            <a:r>
              <a:rPr lang="en-GB" sz="2400" i="1"/>
              <a:t>"Valuable and interesting initiatives undertaken by the community both on research (such as conferences, workshops) and education (e.g. summer schools). Enjoyable and lively exchange of ideas during the Spring and Autumn Festivals”</a:t>
            </a:r>
            <a:endParaRPr sz="2400" i="1"/>
          </a:p>
          <a:p>
            <a:pPr marL="228600" lvl="0" indent="-228600" algn="l" rtl="0">
              <a:lnSpc>
                <a:spcPct val="90000"/>
              </a:lnSpc>
              <a:spcBef>
                <a:spcPts val="1000"/>
              </a:spcBef>
              <a:spcAft>
                <a:spcPts val="0"/>
              </a:spcAft>
              <a:buClr>
                <a:schemeClr val="dk1"/>
              </a:buClr>
              <a:buSzPts val="1800"/>
              <a:buChar char="•"/>
            </a:pPr>
            <a:r>
              <a:rPr lang="en-GB" sz="2400" i="1"/>
              <a:t>"We regularly use the Classic Database as a resource for MSc programme training”</a:t>
            </a:r>
            <a:endParaRPr sz="2400" i="1"/>
          </a:p>
        </p:txBody>
      </p:sp>
      <p:pic>
        <p:nvPicPr>
          <p:cNvPr id="478" name="Google Shape;478;g3215f5ad255_0_913"/>
          <p:cNvPicPr preferRelativeResize="0"/>
          <p:nvPr/>
        </p:nvPicPr>
        <p:blipFill rotWithShape="1">
          <a:blip r:embed="rId3">
            <a:alphaModFix/>
          </a:blip>
          <a:srcRect/>
          <a:stretch/>
        </p:blipFill>
        <p:spPr>
          <a:xfrm>
            <a:off x="360000" y="360000"/>
            <a:ext cx="2451429" cy="90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215f5ad255_0_880"/>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a:t>ERCOFTAC on Social Media: </a:t>
            </a:r>
            <a:endParaRPr sz="3200" b="1"/>
          </a:p>
        </p:txBody>
      </p:sp>
      <p:sp>
        <p:nvSpPr>
          <p:cNvPr id="484" name="Google Shape;484;g3215f5ad255_0_880"/>
          <p:cNvSpPr txBox="1">
            <a:spLocks noGrp="1"/>
          </p:cNvSpPr>
          <p:nvPr>
            <p:ph type="body" idx="1"/>
          </p:nvPr>
        </p:nvSpPr>
        <p:spPr>
          <a:xfrm>
            <a:off x="180000" y="1663852"/>
            <a:ext cx="11880000" cy="755700"/>
          </a:xfrm>
          <a:prstGeom prst="rect">
            <a:avLst/>
          </a:prstGeom>
          <a:noFill/>
          <a:ln>
            <a:noFill/>
          </a:ln>
        </p:spPr>
        <p:txBody>
          <a:bodyPr spcFirstLastPara="1" wrap="square" lIns="91425" tIns="45700" rIns="91425" bIns="45700" anchor="t" anchorCtr="0">
            <a:normAutofit/>
          </a:bodyPr>
          <a:lstStyle/>
          <a:p>
            <a:pPr marL="228600" lvl="0" indent="-50800" algn="ctr" rtl="0">
              <a:lnSpc>
                <a:spcPct val="90000"/>
              </a:lnSpc>
              <a:spcBef>
                <a:spcPts val="0"/>
              </a:spcBef>
              <a:spcAft>
                <a:spcPts val="0"/>
              </a:spcAft>
              <a:buSzPts val="2800"/>
              <a:buNone/>
            </a:pPr>
            <a:r>
              <a:rPr lang="en-GB" sz="2400" b="1"/>
              <a:t>Please follow us on social media: </a:t>
            </a:r>
            <a:r>
              <a:rPr lang="en-GB" sz="2400" b="1" u="sng">
                <a:solidFill>
                  <a:schemeClr val="hlink"/>
                </a:solidFill>
                <a:hlinkClick r:id="rId3"/>
              </a:rPr>
              <a:t>LinkedIn</a:t>
            </a:r>
            <a:r>
              <a:rPr lang="en-GB" sz="2400" b="1"/>
              <a:t>, </a:t>
            </a:r>
            <a:r>
              <a:rPr lang="en-GB" sz="2400" b="1" u="sng">
                <a:solidFill>
                  <a:schemeClr val="hlink"/>
                </a:solidFill>
                <a:hlinkClick r:id="rId4"/>
              </a:rPr>
              <a:t>X (Twitter) </a:t>
            </a:r>
            <a:endParaRPr sz="2400" b="1"/>
          </a:p>
        </p:txBody>
      </p:sp>
      <p:pic>
        <p:nvPicPr>
          <p:cNvPr id="485" name="Google Shape;485;g3215f5ad255_0_880"/>
          <p:cNvPicPr preferRelativeResize="0"/>
          <p:nvPr/>
        </p:nvPicPr>
        <p:blipFill rotWithShape="1">
          <a:blip r:embed="rId5">
            <a:alphaModFix/>
          </a:blip>
          <a:srcRect/>
          <a:stretch/>
        </p:blipFill>
        <p:spPr>
          <a:xfrm>
            <a:off x="360000" y="360000"/>
            <a:ext cx="2451429" cy="900000"/>
          </a:xfrm>
          <a:prstGeom prst="rect">
            <a:avLst/>
          </a:prstGeom>
          <a:noFill/>
          <a:ln>
            <a:noFill/>
          </a:ln>
        </p:spPr>
      </p:pic>
      <p:pic>
        <p:nvPicPr>
          <p:cNvPr id="486" name="Google Shape;486;g3215f5ad255_0_880">
            <a:hlinkClick r:id="rId3"/>
          </p:cNvPr>
          <p:cNvPicPr preferRelativeResize="0"/>
          <p:nvPr/>
        </p:nvPicPr>
        <p:blipFill rotWithShape="1">
          <a:blip r:embed="rId6">
            <a:alphaModFix/>
          </a:blip>
          <a:srcRect/>
          <a:stretch/>
        </p:blipFill>
        <p:spPr>
          <a:xfrm>
            <a:off x="1240955" y="2608675"/>
            <a:ext cx="4285488" cy="3206496"/>
          </a:xfrm>
          <a:prstGeom prst="rect">
            <a:avLst/>
          </a:prstGeom>
          <a:noFill/>
          <a:ln>
            <a:noFill/>
          </a:ln>
        </p:spPr>
      </p:pic>
      <p:pic>
        <p:nvPicPr>
          <p:cNvPr id="487" name="Google Shape;487;g3215f5ad255_0_880">
            <a:hlinkClick r:id="rId4"/>
          </p:cNvPr>
          <p:cNvPicPr preferRelativeResize="0"/>
          <p:nvPr/>
        </p:nvPicPr>
        <p:blipFill rotWithShape="1">
          <a:blip r:embed="rId7">
            <a:alphaModFix/>
          </a:blip>
          <a:srcRect/>
          <a:stretch/>
        </p:blipFill>
        <p:spPr>
          <a:xfrm>
            <a:off x="6878547" y="2715404"/>
            <a:ext cx="4029456" cy="32064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
          <p:cNvSpPr/>
          <p:nvPr/>
        </p:nvSpPr>
        <p:spPr>
          <a:xfrm>
            <a:off x="-326878" y="134470"/>
            <a:ext cx="12012372" cy="67384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4" name="Google Shape;494;p7"/>
          <p:cNvSpPr/>
          <p:nvPr/>
        </p:nvSpPr>
        <p:spPr>
          <a:xfrm flipH="1">
            <a:off x="-3" y="5282344"/>
            <a:ext cx="12192000" cy="1590600"/>
          </a:xfrm>
          <a:prstGeom prst="rect">
            <a:avLst/>
          </a:prstGeom>
          <a:gradFill>
            <a:gsLst>
              <a:gs pos="0">
                <a:srgbClr val="000000">
                  <a:alpha val="94901"/>
                </a:srgbClr>
              </a:gs>
              <a:gs pos="34000">
                <a:srgbClr val="000000">
                  <a:alpha val="94901"/>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5" name="Google Shape;495;p7"/>
          <p:cNvSpPr/>
          <p:nvPr/>
        </p:nvSpPr>
        <p:spPr>
          <a:xfrm flipH="1">
            <a:off x="-4" y="5282344"/>
            <a:ext cx="8115300" cy="1590600"/>
          </a:xfrm>
          <a:prstGeom prst="rect">
            <a:avLst/>
          </a:prstGeom>
          <a:gradFill>
            <a:gsLst>
              <a:gs pos="0">
                <a:srgbClr val="2E75B5">
                  <a:alpha val="58039"/>
                </a:srgbClr>
              </a:gs>
              <a:gs pos="28000">
                <a:srgbClr val="2E75B5">
                  <a:alpha val="58039"/>
                </a:srgbClr>
              </a:gs>
              <a:gs pos="100000">
                <a:srgbClr val="000000">
                  <a:alpha val="69019"/>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6" name="Google Shape;496;p7"/>
          <p:cNvSpPr/>
          <p:nvPr/>
        </p:nvSpPr>
        <p:spPr>
          <a:xfrm flipH="1">
            <a:off x="-6" y="5282344"/>
            <a:ext cx="12192000" cy="1590600"/>
          </a:xfrm>
          <a:prstGeom prst="rect">
            <a:avLst/>
          </a:prstGeom>
          <a:gradFill>
            <a:gsLst>
              <a:gs pos="0">
                <a:srgbClr val="000000">
                  <a:alpha val="70980"/>
                </a:srgbClr>
              </a:gs>
              <a:gs pos="100000">
                <a:srgbClr val="5B9BD5">
                  <a:alpha val="0"/>
                </a:srgbClr>
              </a:gs>
            </a:gsLst>
            <a:lin ang="1560015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7"/>
          <p:cNvSpPr txBox="1">
            <a:spLocks noGrp="1"/>
          </p:cNvSpPr>
          <p:nvPr>
            <p:ph type="ctrTitle"/>
          </p:nvPr>
        </p:nvSpPr>
        <p:spPr>
          <a:xfrm>
            <a:off x="699714" y="5490971"/>
            <a:ext cx="6962100" cy="115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GB" sz="4000">
                <a:solidFill>
                  <a:srgbClr val="FFFFFF"/>
                </a:solidFill>
              </a:rPr>
              <a:t>ERCOFTAC</a:t>
            </a:r>
            <a:endParaRPr/>
          </a:p>
        </p:txBody>
      </p:sp>
      <p:sp>
        <p:nvSpPr>
          <p:cNvPr id="498" name="Google Shape;498;p7"/>
          <p:cNvSpPr txBox="1">
            <a:spLocks noGrp="1"/>
          </p:cNvSpPr>
          <p:nvPr>
            <p:ph type="subTitle" idx="1"/>
          </p:nvPr>
        </p:nvSpPr>
        <p:spPr>
          <a:xfrm>
            <a:off x="8456522" y="5633765"/>
            <a:ext cx="3408600" cy="87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900"/>
              <a:buNone/>
            </a:pPr>
            <a:r>
              <a:rPr lang="en-GB" sz="1900">
                <a:solidFill>
                  <a:srgbClr val="FFFFFF"/>
                </a:solidFill>
              </a:rPr>
              <a:t>European Research Community in Flow, Turbulence and Combustion</a:t>
            </a:r>
            <a:endParaRPr sz="1900">
              <a:solidFill>
                <a:srgbClr val="FFFFFF"/>
              </a:solidFill>
            </a:endParaRPr>
          </a:p>
        </p:txBody>
      </p:sp>
      <p:pic>
        <p:nvPicPr>
          <p:cNvPr id="499" name="Google Shape;499;p7"/>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500" name="Google Shape;500;p7"/>
          <p:cNvSpPr txBox="1"/>
          <p:nvPr/>
        </p:nvSpPr>
        <p:spPr>
          <a:xfrm>
            <a:off x="-9" y="2261882"/>
            <a:ext cx="7020891" cy="289408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GB" sz="1800" b="1" i="0" u="none" strike="noStrike" cap="none" dirty="0">
                <a:solidFill>
                  <a:srgbClr val="000000"/>
                </a:solidFill>
                <a:latin typeface="Calibri" panose="020F0502020204030204" pitchFamily="34" charset="0"/>
                <a:ea typeface="Calibri"/>
                <a:cs typeface="Calibri" panose="020F0502020204030204" pitchFamily="34" charset="0"/>
                <a:sym typeface="Calibri"/>
              </a:rPr>
              <a:t>Registration address: </a:t>
            </a:r>
            <a:r>
              <a:rPr lang="en-GB" sz="1800" b="0" i="0" u="none" strike="noStrike" cap="none" dirty="0">
                <a:solidFill>
                  <a:srgbClr val="000000"/>
                </a:solidFill>
                <a:latin typeface="Calibri" panose="020F0502020204030204" pitchFamily="34" charset="0"/>
                <a:ea typeface="Calibri"/>
                <a:cs typeface="Calibri" panose="020F0502020204030204" pitchFamily="34" charset="0"/>
                <a:sym typeface="Calibri"/>
              </a:rPr>
              <a:t/>
            </a:r>
            <a:br>
              <a:rPr lang="en-GB" sz="1800" b="0" i="0" u="none" strike="noStrike" cap="none" dirty="0">
                <a:solidFill>
                  <a:srgbClr val="000000"/>
                </a:solidFill>
                <a:latin typeface="Calibri" panose="020F0502020204030204" pitchFamily="34" charset="0"/>
                <a:ea typeface="Calibri"/>
                <a:cs typeface="Calibri" panose="020F0502020204030204" pitchFamily="34" charset="0"/>
                <a:sym typeface="Calibri"/>
              </a:rPr>
            </a:br>
            <a: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ERCOFTAC, </a:t>
            </a:r>
            <a:r>
              <a:rPr lang="en-GB" sz="1600" b="0" i="0" u="none" strike="noStrike" cap="none" dirty="0" err="1">
                <a:solidFill>
                  <a:srgbClr val="000000"/>
                </a:solidFill>
                <a:latin typeface="Calibri" panose="020F0502020204030204" pitchFamily="34" charset="0"/>
                <a:ea typeface="Calibri"/>
                <a:cs typeface="Calibri" panose="020F0502020204030204" pitchFamily="34" charset="0"/>
                <a:sym typeface="Calibri"/>
              </a:rPr>
              <a:t>Chaussée</a:t>
            </a:r>
            <a: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 de la </a:t>
            </a:r>
            <a:r>
              <a:rPr lang="en-GB" sz="1600" b="0" i="0" u="none" strike="noStrike" cap="none" dirty="0" err="1">
                <a:solidFill>
                  <a:srgbClr val="000000"/>
                </a:solidFill>
                <a:latin typeface="Calibri" panose="020F0502020204030204" pitchFamily="34" charset="0"/>
                <a:ea typeface="Calibri"/>
                <a:cs typeface="Calibri" panose="020F0502020204030204" pitchFamily="34" charset="0"/>
                <a:sym typeface="Calibri"/>
              </a:rPr>
              <a:t>Hulpe</a:t>
            </a:r>
            <a: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 189, </a:t>
            </a:r>
            <a:r>
              <a:rPr lang="en-GB" sz="1600" b="0" i="0" u="none" strike="noStrike" cap="none" dirty="0" err="1">
                <a:solidFill>
                  <a:srgbClr val="000000"/>
                </a:solidFill>
                <a:latin typeface="Calibri" panose="020F0502020204030204" pitchFamily="34" charset="0"/>
                <a:ea typeface="Calibri"/>
                <a:cs typeface="Calibri" panose="020F0502020204030204" pitchFamily="34" charset="0"/>
                <a:sym typeface="Calibri"/>
              </a:rPr>
              <a:t>Terhulpsesteenweg</a:t>
            </a:r>
            <a: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b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br>
            <a: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1170 Brussels, </a:t>
            </a:r>
            <a:r>
              <a:rPr lang="en-GB" sz="1600" b="0" i="0" u="none" strike="noStrike" cap="none" dirty="0" smtClean="0">
                <a:solidFill>
                  <a:srgbClr val="000000"/>
                </a:solidFill>
                <a:latin typeface="Calibri" panose="020F0502020204030204" pitchFamily="34" charset="0"/>
                <a:ea typeface="Calibri"/>
                <a:cs typeface="Calibri" panose="020F0502020204030204" pitchFamily="34" charset="0"/>
                <a:sym typeface="Calibri"/>
              </a:rPr>
              <a:t>Belgium</a:t>
            </a:r>
          </a:p>
          <a:p>
            <a:pPr marL="0" marR="0" lvl="0" indent="0" algn="ctr" rtl="0">
              <a:lnSpc>
                <a:spcPct val="90000"/>
              </a:lnSpc>
              <a:spcBef>
                <a:spcPts val="0"/>
              </a:spcBef>
              <a:spcAft>
                <a:spcPts val="0"/>
              </a:spcAft>
              <a:buClr>
                <a:srgbClr val="000000"/>
              </a:buClr>
              <a:buSzPts val="2000"/>
              <a:buFont typeface="Arial"/>
              <a:buNone/>
            </a:pP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algn="ctr">
              <a:lnSpc>
                <a:spcPct val="90000"/>
              </a:lnSpc>
              <a:buSzPts val="2000"/>
            </a:pPr>
            <a:r>
              <a:rPr lang="en-GB" sz="1800" b="1" dirty="0">
                <a:latin typeface="Calibri" panose="020F0502020204030204" pitchFamily="34" charset="0"/>
                <a:ea typeface="Calibri"/>
                <a:cs typeface="Calibri" panose="020F0502020204030204" pitchFamily="34" charset="0"/>
                <a:sym typeface="Calibri"/>
              </a:rPr>
              <a:t>Administration office address: </a:t>
            </a:r>
            <a:br>
              <a:rPr lang="en-GB" sz="1800" b="1" dirty="0">
                <a:latin typeface="Calibri" panose="020F0502020204030204" pitchFamily="34" charset="0"/>
                <a:ea typeface="Calibri"/>
                <a:cs typeface="Calibri" panose="020F0502020204030204" pitchFamily="34" charset="0"/>
                <a:sym typeface="Calibri"/>
              </a:rPr>
            </a:br>
            <a:r>
              <a:rPr lang="en-GB" sz="1600" dirty="0">
                <a:latin typeface="Calibri" panose="020F0502020204030204" pitchFamily="34" charset="0"/>
                <a:ea typeface="Calibri"/>
                <a:cs typeface="Calibri" panose="020F0502020204030204" pitchFamily="34" charset="0"/>
                <a:sym typeface="Calibri"/>
              </a:rPr>
              <a:t>Central Administration and Development Office (CADO), </a:t>
            </a:r>
            <a:br>
              <a:rPr lang="en-GB" sz="1600" dirty="0">
                <a:latin typeface="Calibri" panose="020F0502020204030204" pitchFamily="34" charset="0"/>
                <a:ea typeface="Calibri"/>
                <a:cs typeface="Calibri" panose="020F0502020204030204" pitchFamily="34" charset="0"/>
                <a:sym typeface="Calibri"/>
              </a:rPr>
            </a:br>
            <a:r>
              <a:rPr lang="en-GB" sz="1600" dirty="0">
                <a:latin typeface="Calibri" panose="020F0502020204030204" pitchFamily="34" charset="0"/>
                <a:ea typeface="Calibri"/>
                <a:cs typeface="Calibri" panose="020F0502020204030204" pitchFamily="34" charset="0"/>
                <a:sym typeface="Calibri"/>
              </a:rPr>
              <a:t>PO Box 1212, Bushey, WD23 9HT, United Kingdom </a:t>
            </a:r>
            <a:endParaRPr sz="1600" dirty="0">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100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Email: </a:t>
            </a:r>
            <a:r>
              <a:rPr lang="en-GB" sz="2000" b="1" i="0" u="sng" strike="noStrike" cap="none" dirty="0">
                <a:solidFill>
                  <a:schemeClr val="hlink"/>
                </a:solidFill>
                <a:latin typeface="Calibri"/>
                <a:ea typeface="Calibri"/>
                <a:cs typeface="Calibri"/>
                <a:sym typeface="Calibri"/>
                <a:hlinkClick r:id="rId4"/>
              </a:rPr>
              <a:t>admin@cado-ercoftac.org</a:t>
            </a:r>
            <a:r>
              <a:rPr lang="en-GB" sz="2000" b="1"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Website: </a:t>
            </a:r>
            <a:r>
              <a:rPr lang="en-GB" sz="2000" b="1" i="0" u="sng" strike="noStrike" cap="none" dirty="0">
                <a:solidFill>
                  <a:schemeClr val="hlink"/>
                </a:solidFill>
                <a:latin typeface="Calibri"/>
                <a:ea typeface="Calibri"/>
                <a:cs typeface="Calibri"/>
                <a:sym typeface="Calibri"/>
                <a:hlinkClick r:id="rId5"/>
              </a:rPr>
              <a:t>www.ercoftac.org</a:t>
            </a:r>
            <a:r>
              <a:rPr lang="en-GB" sz="2000" b="1"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01" name="Google Shape;501;p7">
            <a:hlinkClick r:id="rId6"/>
          </p:cNvPr>
          <p:cNvPicPr preferRelativeResize="0"/>
          <p:nvPr/>
        </p:nvPicPr>
        <p:blipFill rotWithShape="1">
          <a:blip r:embed="rId7">
            <a:alphaModFix/>
          </a:blip>
          <a:srcRect/>
          <a:stretch/>
        </p:blipFill>
        <p:spPr>
          <a:xfrm>
            <a:off x="6938011" y="2261282"/>
            <a:ext cx="4830355" cy="2656082"/>
          </a:xfrm>
          <a:prstGeom prst="rect">
            <a:avLst/>
          </a:prstGeom>
          <a:noFill/>
          <a:ln>
            <a:noFill/>
          </a:ln>
          <a:effectLst>
            <a:outerShdw blurRad="292100" dist="139700" dir="2700000" algn="tl" rotWithShape="0">
              <a:srgbClr val="333333">
                <a:alpha val="64313"/>
              </a:srgbClr>
            </a:outerShdw>
          </a:effectLst>
        </p:spPr>
      </p:pic>
      <p:sp>
        <p:nvSpPr>
          <p:cNvPr id="502" name="Google Shape;502;p7"/>
          <p:cNvSpPr txBox="1"/>
          <p:nvPr/>
        </p:nvSpPr>
        <p:spPr>
          <a:xfrm>
            <a:off x="94129" y="1249972"/>
            <a:ext cx="1194098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GB" sz="2000" b="1" i="0" u="none" strike="noStrike" cap="none">
                <a:solidFill>
                  <a:srgbClr val="000000"/>
                </a:solidFill>
                <a:latin typeface="Calibri"/>
                <a:ea typeface="Calibri"/>
                <a:cs typeface="Calibri"/>
                <a:sym typeface="Calibri"/>
              </a:rPr>
              <a:t>ERCOFTAC is Non - Profit Organisation </a:t>
            </a:r>
            <a:br>
              <a:rPr lang="en-GB" sz="2000" b="1" i="0" u="none" strike="noStrike" cap="none">
                <a:solidFill>
                  <a:srgbClr val="000000"/>
                </a:solidFill>
                <a:latin typeface="Calibri"/>
                <a:ea typeface="Calibri"/>
                <a:cs typeface="Calibri"/>
                <a:sym typeface="Calibri"/>
              </a:rPr>
            </a:br>
            <a:r>
              <a:rPr lang="en-GB" sz="2000" b="1" i="0" u="none" strike="noStrike" cap="none">
                <a:solidFill>
                  <a:srgbClr val="000000"/>
                </a:solidFill>
                <a:latin typeface="Calibri"/>
                <a:ea typeface="Calibri"/>
                <a:cs typeface="Calibri"/>
                <a:sym typeface="Calibri"/>
              </a:rPr>
              <a:t>Registration Number is:  AISBL BE 435 391 032, Non subject to VAT.</a:t>
            </a:r>
            <a:r>
              <a:rPr lang="en-GB" sz="20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cxnSp>
        <p:nvCxnSpPr>
          <p:cNvPr id="189" name="Google Shape;189;g3215f5ad255_0_205"/>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190" name="Google Shape;190;g3215f5ad255_0_205"/>
          <p:cNvSpPr/>
          <p:nvPr/>
        </p:nvSpPr>
        <p:spPr>
          <a:xfrm>
            <a:off x="0" y="111458"/>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3215f5ad255_0_205"/>
          <p:cNvSpPr txBox="1">
            <a:spLocks noGrp="1"/>
          </p:cNvSpPr>
          <p:nvPr>
            <p:ph type="title"/>
          </p:nvPr>
        </p:nvSpPr>
        <p:spPr>
          <a:xfrm>
            <a:off x="6551094" y="954191"/>
            <a:ext cx="5338200" cy="699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600"/>
              <a:buFont typeface="Calibri"/>
              <a:buNone/>
            </a:pPr>
            <a:r>
              <a:rPr lang="en-GB" sz="3200" b="1"/>
              <a:t>Who we are</a:t>
            </a:r>
            <a:endParaRPr sz="3200"/>
          </a:p>
        </p:txBody>
      </p:sp>
      <p:sp>
        <p:nvSpPr>
          <p:cNvPr id="192" name="Google Shape;192;g3215f5ad255_0_205"/>
          <p:cNvSpPr txBox="1">
            <a:spLocks noGrp="1"/>
          </p:cNvSpPr>
          <p:nvPr>
            <p:ph type="body" idx="2"/>
          </p:nvPr>
        </p:nvSpPr>
        <p:spPr>
          <a:xfrm>
            <a:off x="6462025" y="1603142"/>
            <a:ext cx="5551912" cy="2115600"/>
          </a:xfrm>
          <a:prstGeom prst="rect">
            <a:avLst/>
          </a:prstGeom>
          <a:noFill/>
          <a:ln>
            <a:noFill/>
          </a:ln>
        </p:spPr>
        <p:txBody>
          <a:bodyPr spcFirstLastPara="1" wrap="square" lIns="91425" tIns="45700" rIns="91425" bIns="45700" anchor="t" anchorCtr="0">
            <a:noAutofit/>
          </a:bodyPr>
          <a:lstStyle/>
          <a:p>
            <a:pPr marL="0" lvl="1" indent="0" algn="just" rtl="0">
              <a:lnSpc>
                <a:spcPct val="105000"/>
              </a:lnSpc>
              <a:spcBef>
                <a:spcPts val="0"/>
              </a:spcBef>
              <a:spcAft>
                <a:spcPts val="0"/>
              </a:spcAft>
              <a:buClr>
                <a:schemeClr val="dk1"/>
              </a:buClr>
              <a:buSzPts val="1700"/>
              <a:buNone/>
            </a:pPr>
            <a:r>
              <a:rPr lang="en-GB" sz="2000"/>
              <a:t>ERCOFTAC is a global non-profit association, founded in 1988, that unites over 500 members from universities, research institutions, and industry partners. Our members come from a range of fields, including fluid mechanics, physics, mathematics, and engineering.</a:t>
            </a:r>
            <a:endParaRPr sz="2000"/>
          </a:p>
          <a:p>
            <a:pPr marL="0" lvl="1" indent="0" algn="just" rtl="0">
              <a:lnSpc>
                <a:spcPct val="80000"/>
              </a:lnSpc>
              <a:spcBef>
                <a:spcPts val="0"/>
              </a:spcBef>
              <a:spcAft>
                <a:spcPts val="0"/>
              </a:spcAft>
              <a:buClr>
                <a:schemeClr val="dk1"/>
              </a:buClr>
              <a:buSzPts val="1700"/>
              <a:buNone/>
            </a:pPr>
            <a:endParaRPr sz="1800"/>
          </a:p>
        </p:txBody>
      </p:sp>
      <p:sp>
        <p:nvSpPr>
          <p:cNvPr id="193" name="Google Shape;193;g3215f5ad255_0_205"/>
          <p:cNvSpPr txBox="1"/>
          <p:nvPr/>
        </p:nvSpPr>
        <p:spPr>
          <a:xfrm>
            <a:off x="6485141" y="4258507"/>
            <a:ext cx="5338200" cy="568500"/>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100000"/>
              </a:lnSpc>
              <a:spcBef>
                <a:spcPts val="0"/>
              </a:spcBef>
              <a:spcAft>
                <a:spcPts val="0"/>
              </a:spcAft>
              <a:buClr>
                <a:schemeClr val="dk1"/>
              </a:buClr>
              <a:buSzPts val="3600"/>
              <a:buFont typeface="Calibri"/>
              <a:buNone/>
            </a:pPr>
            <a:r>
              <a:rPr lang="en-GB" sz="3200" b="1" i="0" u="none" strike="noStrike" cap="none">
                <a:solidFill>
                  <a:schemeClr val="dk1"/>
                </a:solidFill>
                <a:latin typeface="Calibri"/>
                <a:ea typeface="Calibri"/>
                <a:cs typeface="Calibri"/>
                <a:sym typeface="Calibri"/>
              </a:rPr>
              <a:t>Mission</a:t>
            </a:r>
            <a:endParaRPr sz="3200" b="0" i="0" u="none" strike="noStrike" cap="none">
              <a:solidFill>
                <a:srgbClr val="000000"/>
              </a:solidFill>
              <a:latin typeface="Arial"/>
              <a:ea typeface="Arial"/>
              <a:cs typeface="Arial"/>
              <a:sym typeface="Arial"/>
            </a:endParaRPr>
          </a:p>
        </p:txBody>
      </p:sp>
      <p:sp>
        <p:nvSpPr>
          <p:cNvPr id="194" name="Google Shape;194;g3215f5ad255_0_205"/>
          <p:cNvSpPr txBox="1"/>
          <p:nvPr/>
        </p:nvSpPr>
        <p:spPr>
          <a:xfrm>
            <a:off x="6551094" y="4872623"/>
            <a:ext cx="5462843"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ERCOFTAC fosters collaboration on all aspects of fluid mechanics, including flow, turbulence, and combustion, to address the challenges of the field.</a:t>
            </a:r>
            <a:endParaRPr sz="1400" b="0" i="0" u="none" strike="noStrike" cap="none">
              <a:solidFill>
                <a:srgbClr val="000000"/>
              </a:solidFill>
              <a:latin typeface="Arial"/>
              <a:ea typeface="Arial"/>
              <a:cs typeface="Arial"/>
              <a:sym typeface="Arial"/>
            </a:endParaRPr>
          </a:p>
        </p:txBody>
      </p:sp>
      <p:pic>
        <p:nvPicPr>
          <p:cNvPr id="195" name="Google Shape;195;g3215f5ad255_0_205"/>
          <p:cNvPicPr preferRelativeResize="0"/>
          <p:nvPr/>
        </p:nvPicPr>
        <p:blipFill rotWithShape="1">
          <a:blip r:embed="rId3">
            <a:alphaModFix/>
          </a:blip>
          <a:srcRect/>
          <a:stretch/>
        </p:blipFill>
        <p:spPr>
          <a:xfrm>
            <a:off x="379564" y="360000"/>
            <a:ext cx="2451429" cy="900000"/>
          </a:xfrm>
          <a:prstGeom prst="rect">
            <a:avLst/>
          </a:prstGeom>
          <a:noFill/>
          <a:ln>
            <a:noFill/>
          </a:ln>
        </p:spPr>
      </p:pic>
      <p:sp>
        <p:nvSpPr>
          <p:cNvPr id="196" name="Google Shape;196;g3215f5ad255_0_205"/>
          <p:cNvSpPr txBox="1"/>
          <p:nvPr/>
        </p:nvSpPr>
        <p:spPr>
          <a:xfrm>
            <a:off x="10170577" y="6660000"/>
            <a:ext cx="194522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a:t>
            </a:r>
            <a:endParaRPr sz="1200" b="0" i="0" u="none" strike="noStrike" cap="none">
              <a:solidFill>
                <a:schemeClr val="dk1"/>
              </a:solidFill>
              <a:latin typeface="Calibri"/>
              <a:ea typeface="Calibri"/>
              <a:cs typeface="Calibri"/>
              <a:sym typeface="Calibri"/>
            </a:endParaRPr>
          </a:p>
        </p:txBody>
      </p:sp>
      <p:pic>
        <p:nvPicPr>
          <p:cNvPr id="197" name="Google Shape;197;g3215f5ad255_0_205"/>
          <p:cNvPicPr preferRelativeResize="0"/>
          <p:nvPr/>
        </p:nvPicPr>
        <p:blipFill rotWithShape="1">
          <a:blip r:embed="rId4">
            <a:alphaModFix/>
          </a:blip>
          <a:srcRect/>
          <a:stretch/>
        </p:blipFill>
        <p:spPr>
          <a:xfrm>
            <a:off x="407007" y="1441928"/>
            <a:ext cx="2705775" cy="2024650"/>
          </a:xfrm>
          <a:prstGeom prst="rect">
            <a:avLst/>
          </a:prstGeom>
          <a:noFill/>
          <a:ln>
            <a:noFill/>
          </a:ln>
        </p:spPr>
      </p:pic>
      <p:pic>
        <p:nvPicPr>
          <p:cNvPr id="198" name="Google Shape;198;g3215f5ad255_0_205"/>
          <p:cNvPicPr preferRelativeResize="0"/>
          <p:nvPr/>
        </p:nvPicPr>
        <p:blipFill rotWithShape="1">
          <a:blip r:embed="rId5">
            <a:alphaModFix/>
          </a:blip>
          <a:srcRect/>
          <a:stretch/>
        </p:blipFill>
        <p:spPr>
          <a:xfrm>
            <a:off x="3085352" y="1168780"/>
            <a:ext cx="2861681" cy="1980001"/>
          </a:xfrm>
          <a:prstGeom prst="rect">
            <a:avLst/>
          </a:prstGeom>
          <a:noFill/>
          <a:ln>
            <a:noFill/>
          </a:ln>
        </p:spPr>
      </p:pic>
      <p:pic>
        <p:nvPicPr>
          <p:cNvPr id="199" name="Google Shape;199;g3215f5ad255_0_205"/>
          <p:cNvPicPr preferRelativeResize="0"/>
          <p:nvPr/>
        </p:nvPicPr>
        <p:blipFill rotWithShape="1">
          <a:blip r:embed="rId6">
            <a:alphaModFix/>
          </a:blip>
          <a:srcRect/>
          <a:stretch/>
        </p:blipFill>
        <p:spPr>
          <a:xfrm>
            <a:off x="824753" y="3034440"/>
            <a:ext cx="2970003" cy="1979998"/>
          </a:xfrm>
          <a:prstGeom prst="rect">
            <a:avLst/>
          </a:prstGeom>
          <a:noFill/>
          <a:ln>
            <a:noFill/>
          </a:ln>
        </p:spPr>
      </p:pic>
      <p:pic>
        <p:nvPicPr>
          <p:cNvPr id="200" name="Google Shape;200;g3215f5ad255_0_205"/>
          <p:cNvPicPr preferRelativeResize="0"/>
          <p:nvPr/>
        </p:nvPicPr>
        <p:blipFill rotWithShape="1">
          <a:blip r:embed="rId7">
            <a:alphaModFix/>
          </a:blip>
          <a:srcRect/>
          <a:stretch/>
        </p:blipFill>
        <p:spPr>
          <a:xfrm>
            <a:off x="3313960" y="2899648"/>
            <a:ext cx="2970003" cy="1979998"/>
          </a:xfrm>
          <a:prstGeom prst="rect">
            <a:avLst/>
          </a:prstGeom>
          <a:noFill/>
          <a:ln>
            <a:noFill/>
          </a:ln>
        </p:spPr>
      </p:pic>
      <p:pic>
        <p:nvPicPr>
          <p:cNvPr id="201" name="Google Shape;201;g3215f5ad255_0_205"/>
          <p:cNvPicPr preferRelativeResize="0"/>
          <p:nvPr/>
        </p:nvPicPr>
        <p:blipFill rotWithShape="1">
          <a:blip r:embed="rId8">
            <a:alphaModFix/>
          </a:blip>
          <a:srcRect l="8647" r="2297" b="9891"/>
          <a:stretch/>
        </p:blipFill>
        <p:spPr>
          <a:xfrm>
            <a:off x="3023650" y="4837812"/>
            <a:ext cx="2969997" cy="1784098"/>
          </a:xfrm>
          <a:prstGeom prst="rect">
            <a:avLst/>
          </a:prstGeom>
          <a:noFill/>
          <a:ln>
            <a:noFill/>
          </a:ln>
        </p:spPr>
      </p:pic>
      <p:sp>
        <p:nvSpPr>
          <p:cNvPr id="202" name="Google Shape;202;g3215f5ad255_0_205"/>
          <p:cNvSpPr txBox="1"/>
          <p:nvPr/>
        </p:nvSpPr>
        <p:spPr>
          <a:xfrm>
            <a:off x="10857575" y="5471525"/>
            <a:ext cx="1371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03" name="Google Shape;203;g3215f5ad255_0_205"/>
          <p:cNvPicPr preferRelativeResize="0"/>
          <p:nvPr/>
        </p:nvPicPr>
        <p:blipFill rotWithShape="1">
          <a:blip r:embed="rId9">
            <a:alphaModFix/>
          </a:blip>
          <a:srcRect/>
          <a:stretch/>
        </p:blipFill>
        <p:spPr>
          <a:xfrm>
            <a:off x="445348" y="4872623"/>
            <a:ext cx="2640004" cy="1980003"/>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cxnSp>
        <p:nvCxnSpPr>
          <p:cNvPr id="209" name="Google Shape;209;g3215f5ad255_0_221"/>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210" name="Google Shape;210;g3215f5ad255_0_221"/>
          <p:cNvSpPr/>
          <p:nvPr/>
        </p:nvSpPr>
        <p:spPr>
          <a:xfrm>
            <a:off x="0" y="116732"/>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g3215f5ad255_0_221"/>
          <p:cNvSpPr txBox="1">
            <a:spLocks noGrp="1"/>
          </p:cNvSpPr>
          <p:nvPr>
            <p:ph type="title"/>
          </p:nvPr>
        </p:nvSpPr>
        <p:spPr>
          <a:xfrm>
            <a:off x="4193443" y="828000"/>
            <a:ext cx="6501900" cy="685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Font typeface="Calibri"/>
              <a:buNone/>
            </a:pPr>
            <a:r>
              <a:rPr lang="en-GB" sz="3200" b="1"/>
              <a:t>Structure of ERCOFTAC</a:t>
            </a:r>
            <a:endParaRPr sz="3200"/>
          </a:p>
        </p:txBody>
      </p:sp>
      <p:pic>
        <p:nvPicPr>
          <p:cNvPr id="212" name="Google Shape;212;g3215f5ad255_0_221"/>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213" name="Google Shape;213;g3215f5ad255_0_221"/>
          <p:cNvSpPr txBox="1"/>
          <p:nvPr/>
        </p:nvSpPr>
        <p:spPr>
          <a:xfrm>
            <a:off x="8064000" y="6660000"/>
            <a:ext cx="417276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https://www.ercoftac.org/about/structure_of_the_association/</a:t>
            </a:r>
            <a:endParaRPr sz="1200" b="0" i="0" u="none" strike="noStrike" cap="none">
              <a:solidFill>
                <a:srgbClr val="000000"/>
              </a:solidFill>
              <a:latin typeface="Arial"/>
              <a:ea typeface="Arial"/>
              <a:cs typeface="Arial"/>
              <a:sym typeface="Arial"/>
            </a:endParaRPr>
          </a:p>
        </p:txBody>
      </p:sp>
      <p:sp>
        <p:nvSpPr>
          <p:cNvPr id="214" name="Google Shape;214;g3215f5ad255_0_221"/>
          <p:cNvSpPr/>
          <p:nvPr/>
        </p:nvSpPr>
        <p:spPr>
          <a:xfrm>
            <a:off x="1453243" y="1548000"/>
            <a:ext cx="9242100" cy="685800"/>
          </a:xfrm>
          <a:prstGeom prst="roundRect">
            <a:avLst>
              <a:gd name="adj" fmla="val 16667"/>
            </a:avLst>
          </a:prstGeom>
          <a:solidFill>
            <a:srgbClr val="DDEAF6"/>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General Assembly (GA) </a:t>
            </a:r>
            <a:r>
              <a:rPr lang="en-GB" sz="2000" b="0" i="0" u="none" strike="noStrike" cap="none">
                <a:solidFill>
                  <a:schemeClr val="dk1"/>
                </a:solidFill>
                <a:latin typeface="Calibri"/>
                <a:ea typeface="Calibri"/>
                <a:cs typeface="Calibri"/>
                <a:sym typeface="Calibri"/>
              </a:rPr>
              <a:t>-  top level decision making body in ERCOFTAC. It is composed of representatives of each voting member, and meets in general once per year.</a:t>
            </a:r>
            <a:endParaRPr sz="1600" b="0" i="0" u="none" strike="noStrike" cap="none">
              <a:solidFill>
                <a:srgbClr val="000000"/>
              </a:solidFill>
              <a:latin typeface="Arial"/>
              <a:ea typeface="Arial"/>
              <a:cs typeface="Arial"/>
              <a:sym typeface="Arial"/>
            </a:endParaRPr>
          </a:p>
        </p:txBody>
      </p:sp>
      <p:sp>
        <p:nvSpPr>
          <p:cNvPr id="215" name="Google Shape;215;g3215f5ad255_0_221"/>
          <p:cNvSpPr/>
          <p:nvPr/>
        </p:nvSpPr>
        <p:spPr>
          <a:xfrm>
            <a:off x="68405" y="2340000"/>
            <a:ext cx="39156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Calibri"/>
                <a:ea typeface="Calibri"/>
                <a:cs typeface="Calibri"/>
                <a:sym typeface="Calibri"/>
              </a:rPr>
              <a:t>ERCOFTAC Council (EC)</a:t>
            </a:r>
            <a:r>
              <a:rPr lang="en-GB" sz="1900" b="0" i="0" u="none" strike="noStrike" cap="none">
                <a:solidFill>
                  <a:schemeClr val="dk1"/>
                </a:solidFill>
                <a:latin typeface="Calibri"/>
                <a:ea typeface="Calibri"/>
                <a:cs typeface="Calibri"/>
                <a:sym typeface="Calibri"/>
              </a:rPr>
              <a:t/>
            </a:r>
            <a:br>
              <a:rPr lang="en-GB" sz="1900" b="0" i="0" u="none" strike="noStrike" cap="none">
                <a:solidFill>
                  <a:schemeClr val="dk1"/>
                </a:solidFill>
                <a:latin typeface="Calibri"/>
                <a:ea typeface="Calibri"/>
                <a:cs typeface="Calibri"/>
                <a:sym typeface="Calibri"/>
              </a:rPr>
            </a:br>
            <a:r>
              <a:rPr lang="en-GB" sz="1900" b="0" i="0" u="none" strike="noStrike" cap="none">
                <a:solidFill>
                  <a:schemeClr val="dk1"/>
                </a:solidFill>
                <a:latin typeface="Calibri"/>
                <a:ea typeface="Calibri"/>
                <a:cs typeface="Calibri"/>
                <a:sym typeface="Calibri"/>
              </a:rPr>
              <a:t> management board, composed of elected representatives of the voting members. The Council elects among its members a Chairperson, a Deputy Chairperson, and a Treasurer.</a:t>
            </a:r>
            <a:r>
              <a:rPr lang="en-GB" sz="19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endParaRPr sz="1500" b="0" i="0" u="none" strike="noStrike" cap="none">
              <a:solidFill>
                <a:srgbClr val="000000"/>
              </a:solidFill>
              <a:latin typeface="Arial"/>
              <a:ea typeface="Arial"/>
              <a:cs typeface="Arial"/>
              <a:sym typeface="Arial"/>
            </a:endParaRPr>
          </a:p>
        </p:txBody>
      </p:sp>
      <p:sp>
        <p:nvSpPr>
          <p:cNvPr id="216" name="Google Shape;216;g3215f5ad255_0_221"/>
          <p:cNvSpPr/>
          <p:nvPr/>
        </p:nvSpPr>
        <p:spPr>
          <a:xfrm>
            <a:off x="8186758" y="2340000"/>
            <a:ext cx="39156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Scientific Programme Committee (SPC)</a:t>
            </a:r>
            <a:r>
              <a:rPr lang="en-GB" sz="1900" b="1" i="0" u="none" strike="noStrike" cap="none">
                <a:solidFill>
                  <a:schemeClr val="dk1"/>
                </a:solidFill>
                <a:latin typeface="Calibri"/>
                <a:ea typeface="Calibri"/>
                <a:cs typeface="Calibri"/>
                <a:sym typeface="Calibri"/>
              </a:rPr>
              <a:t/>
            </a:r>
            <a:br>
              <a:rPr lang="en-GB" sz="1900" b="1" i="0" u="none" strike="noStrike" cap="none">
                <a:solidFill>
                  <a:schemeClr val="dk1"/>
                </a:solidFill>
                <a:latin typeface="Calibri"/>
                <a:ea typeface="Calibri"/>
                <a:cs typeface="Calibri"/>
                <a:sym typeface="Calibri"/>
              </a:rPr>
            </a:br>
            <a:r>
              <a:rPr lang="en-GB" sz="1900" b="0" i="0" u="none" strike="noStrike" cap="none">
                <a:solidFill>
                  <a:schemeClr val="dk1"/>
                </a:solidFill>
                <a:latin typeface="Calibri"/>
                <a:ea typeface="Calibri"/>
                <a:cs typeface="Calibri"/>
                <a:sym typeface="Calibri"/>
              </a:rPr>
              <a:t>it recommends the research goals of ERCOFTAC and proposes special activities.</a:t>
            </a:r>
            <a:endParaRPr sz="1900" b="0" i="0" u="none" strike="noStrike" cap="none">
              <a:solidFill>
                <a:srgbClr val="000000"/>
              </a:solidFill>
              <a:latin typeface="Arial"/>
              <a:ea typeface="Arial"/>
              <a:cs typeface="Arial"/>
              <a:sym typeface="Arial"/>
            </a:endParaRPr>
          </a:p>
        </p:txBody>
      </p:sp>
      <p:sp>
        <p:nvSpPr>
          <p:cNvPr id="217" name="Google Shape;217;g3215f5ad255_0_221"/>
          <p:cNvSpPr/>
          <p:nvPr/>
        </p:nvSpPr>
        <p:spPr>
          <a:xfrm>
            <a:off x="3984012" y="2340000"/>
            <a:ext cx="42030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Knowledge Network Committee</a:t>
            </a:r>
            <a:r>
              <a:rPr lang="en-GB" sz="1800" b="0" i="0" u="none" strike="noStrike" cap="none">
                <a:solidFill>
                  <a:schemeClr val="dk1"/>
                </a:solidFill>
                <a:latin typeface="Calibri"/>
                <a:ea typeface="Calibri"/>
                <a:cs typeface="Calibri"/>
                <a:sym typeface="Calibri"/>
              </a:rPr>
              <a:t> </a:t>
            </a:r>
            <a:r>
              <a:rPr lang="en-GB" sz="1800" b="1" i="0" u="none" strike="noStrike" cap="none">
                <a:solidFill>
                  <a:schemeClr val="dk1"/>
                </a:solidFill>
                <a:latin typeface="Calibri"/>
                <a:ea typeface="Calibri"/>
                <a:cs typeface="Calibri"/>
                <a:sym typeface="Calibri"/>
              </a:rPr>
              <a:t>(KNC)</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GB" sz="1900" b="0" i="0" u="none" strike="noStrike" cap="none">
                <a:solidFill>
                  <a:schemeClr val="dk1"/>
                </a:solidFill>
                <a:latin typeface="Calibri"/>
                <a:ea typeface="Calibri"/>
                <a:cs typeface="Calibri"/>
                <a:sym typeface="Calibri"/>
              </a:rPr>
              <a:t> it  advises on, and clarifies, 21st century industrial needs and provides products &amp; services to meet those needs by drawing on ERCOFTAC's strong scientific base. </a:t>
            </a:r>
            <a:endParaRPr sz="1500" b="0" i="0" u="none" strike="noStrike" cap="none">
              <a:solidFill>
                <a:srgbClr val="000000"/>
              </a:solidFill>
              <a:latin typeface="Arial"/>
              <a:ea typeface="Arial"/>
              <a:cs typeface="Arial"/>
              <a:sym typeface="Arial"/>
            </a:endParaRPr>
          </a:p>
        </p:txBody>
      </p:sp>
      <p:sp>
        <p:nvSpPr>
          <p:cNvPr id="218" name="Google Shape;218;g3215f5ad255_0_221"/>
          <p:cNvSpPr/>
          <p:nvPr/>
        </p:nvSpPr>
        <p:spPr>
          <a:xfrm>
            <a:off x="108529" y="4428000"/>
            <a:ext cx="5760048" cy="2242200"/>
          </a:xfrm>
          <a:prstGeom prst="roundRect">
            <a:avLst>
              <a:gd name="adj" fmla="val 16667"/>
            </a:avLst>
          </a:prstGeom>
          <a:solidFill>
            <a:srgbClr val="FFF2CC"/>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Calibri"/>
                <a:ea typeface="Calibri"/>
                <a:cs typeface="Calibri"/>
                <a:sym typeface="Calibri"/>
              </a:rPr>
              <a:t>Pilot Centres (PCs)</a:t>
            </a:r>
            <a:br>
              <a:rPr lang="en-GB" sz="1900" b="1" i="0" u="none" strike="noStrike" cap="none">
                <a:solidFill>
                  <a:schemeClr val="dk1"/>
                </a:solidFill>
                <a:latin typeface="Calibri"/>
                <a:ea typeface="Calibri"/>
                <a:cs typeface="Calibri"/>
                <a:sym typeface="Calibri"/>
              </a:rPr>
            </a:br>
            <a:r>
              <a:rPr lang="en-GB" sz="1900" b="1" i="0" u="none" strike="noStrike" cap="none">
                <a:solidFill>
                  <a:schemeClr val="dk1"/>
                </a:solidFill>
                <a:latin typeface="Calibri"/>
                <a:ea typeface="Calibri"/>
                <a:cs typeface="Calibri"/>
                <a:sym typeface="Calibri"/>
              </a:rPr>
              <a:t/>
            </a:r>
            <a:br>
              <a:rPr lang="en-GB" sz="1900" b="1" i="0" u="none" strike="noStrike" cap="none">
                <a:solidFill>
                  <a:schemeClr val="dk1"/>
                </a:solidFill>
                <a:latin typeface="Calibri"/>
                <a:ea typeface="Calibri"/>
                <a:cs typeface="Calibri"/>
                <a:sym typeface="Calibri"/>
              </a:rPr>
            </a:br>
            <a:r>
              <a:rPr lang="en-GB" sz="1900" b="0" i="0" u="none" strike="noStrike" cap="none">
                <a:solidFill>
                  <a:schemeClr val="dk1"/>
                </a:solidFill>
                <a:latin typeface="Calibri"/>
                <a:ea typeface="Calibri"/>
                <a:cs typeface="Calibri"/>
                <a:sym typeface="Calibri"/>
              </a:rPr>
              <a:t>one of the pillars of the ERCOFTAC Association composed of ERCOFTAC members in a region or a country. PCs coordinate research on a regional or national scale, while at the same time being linked to all other Pilot Centres via Special Interest Groups.  </a:t>
            </a:r>
            <a:endParaRPr sz="1500" b="0" i="0" u="none" strike="noStrike" cap="none">
              <a:solidFill>
                <a:srgbClr val="000000"/>
              </a:solidFill>
              <a:latin typeface="Arial"/>
              <a:ea typeface="Arial"/>
              <a:cs typeface="Arial"/>
              <a:sym typeface="Arial"/>
            </a:endParaRPr>
          </a:p>
        </p:txBody>
      </p:sp>
      <p:sp>
        <p:nvSpPr>
          <p:cNvPr id="219" name="Google Shape;219;g3215f5ad255_0_221"/>
          <p:cNvSpPr/>
          <p:nvPr/>
        </p:nvSpPr>
        <p:spPr>
          <a:xfrm>
            <a:off x="5868577" y="4428000"/>
            <a:ext cx="6204600" cy="2242200"/>
          </a:xfrm>
          <a:prstGeom prst="roundRect">
            <a:avLst>
              <a:gd name="adj" fmla="val 16667"/>
            </a:avLst>
          </a:prstGeom>
          <a:solidFill>
            <a:srgbClr val="FFF2CC"/>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Calibri"/>
                <a:ea typeface="Calibri"/>
                <a:cs typeface="Calibri"/>
                <a:sym typeface="Calibri"/>
              </a:rPr>
              <a:t>Special Interest Groups (SIGs)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Calibri"/>
                <a:ea typeface="Calibri"/>
                <a:cs typeface="Calibri"/>
                <a:sym typeface="Calibri"/>
              </a:rPr>
              <a:t/>
            </a:r>
            <a:br>
              <a:rPr lang="en-GB" sz="1900" b="1" i="0" u="none" strike="noStrike" cap="none">
                <a:solidFill>
                  <a:schemeClr val="dk1"/>
                </a:solidFill>
                <a:latin typeface="Calibri"/>
                <a:ea typeface="Calibri"/>
                <a:cs typeface="Calibri"/>
                <a:sym typeface="Calibri"/>
              </a:rPr>
            </a:br>
            <a:r>
              <a:rPr lang="en-GB" sz="1900" b="0" i="0" u="none" strike="noStrike" cap="none">
                <a:solidFill>
                  <a:schemeClr val="dk1"/>
                </a:solidFill>
                <a:latin typeface="Calibri"/>
                <a:ea typeface="Calibri"/>
                <a:cs typeface="Calibri"/>
                <a:sym typeface="Calibri"/>
              </a:rPr>
              <a:t>ERCOFTAC Special Interest Groups form the second pillar of the Association. SIGs are composed of ERCOFTAC members working together and  organizing activities in a well defined specific topic.</a:t>
            </a:r>
            <a:endParaRPr sz="15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215f5ad255_0_535"/>
          <p:cNvSpPr txBox="1">
            <a:spLocks noGrp="1"/>
          </p:cNvSpPr>
          <p:nvPr>
            <p:ph type="title"/>
          </p:nvPr>
        </p:nvSpPr>
        <p:spPr>
          <a:xfrm>
            <a:off x="100519" y="828000"/>
            <a:ext cx="12091481"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n-GB" sz="3200" b="1" u="sng">
                <a:solidFill>
                  <a:schemeClr val="dk1"/>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ERCOFTAC Council (EC)</a:t>
            </a:r>
            <a:endParaRPr sz="3200" b="1">
              <a:solidFill>
                <a:schemeClr val="dk1"/>
              </a:solidFill>
            </a:endParaRPr>
          </a:p>
        </p:txBody>
      </p:sp>
      <p:sp>
        <p:nvSpPr>
          <p:cNvPr id="225" name="Google Shape;225;g3215f5ad255_0_535"/>
          <p:cNvSpPr txBox="1">
            <a:spLocks noGrp="1"/>
          </p:cNvSpPr>
          <p:nvPr>
            <p:ph type="body" idx="1"/>
          </p:nvPr>
        </p:nvSpPr>
        <p:spPr>
          <a:xfrm>
            <a:off x="600759" y="1527906"/>
            <a:ext cx="11091000" cy="460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endParaRPr sz="1800" dirty="0"/>
          </a:p>
          <a:p>
            <a:pPr marL="685800" lvl="1" indent="-266700" algn="l" rtl="0">
              <a:lnSpc>
                <a:spcPct val="90000"/>
              </a:lnSpc>
              <a:spcBef>
                <a:spcPts val="500"/>
              </a:spcBef>
              <a:spcAft>
                <a:spcPts val="0"/>
              </a:spcAft>
              <a:buClr>
                <a:schemeClr val="dk1"/>
              </a:buClr>
              <a:buSzPts val="2400"/>
              <a:buChar char="•"/>
            </a:pPr>
            <a:r>
              <a:rPr lang="en-GB" sz="2000" b="1" dirty="0"/>
              <a:t>Chairperson: </a:t>
            </a:r>
            <a:r>
              <a:rPr lang="en-GB" sz="2000" dirty="0"/>
              <a:t>Prof Dominic VON </a:t>
            </a:r>
            <a:r>
              <a:rPr lang="en-GB"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TERZI</a:t>
            </a:r>
            <a:endParaRPr sz="2000" dirty="0"/>
          </a:p>
          <a:p>
            <a:pPr marL="685800" lvl="1" indent="-266700" algn="l" rtl="0">
              <a:lnSpc>
                <a:spcPct val="90000"/>
              </a:lnSpc>
              <a:spcBef>
                <a:spcPts val="500"/>
              </a:spcBef>
              <a:spcAft>
                <a:spcPts val="0"/>
              </a:spcAft>
              <a:buClr>
                <a:schemeClr val="dk1"/>
              </a:buClr>
              <a:buSzPts val="2400"/>
              <a:buChar char="•"/>
            </a:pPr>
            <a:r>
              <a:rPr lang="en-GB" sz="2000" b="1" dirty="0"/>
              <a:t>First Deputy Chairperson: </a:t>
            </a:r>
            <a:r>
              <a:rPr lang="en-GB" sz="2000" dirty="0"/>
              <a:t>Dr David STANDINGFORD</a:t>
            </a:r>
            <a:endParaRPr sz="2000" dirty="0"/>
          </a:p>
          <a:p>
            <a:pPr marL="685800" lvl="1" indent="-266700" algn="l" rtl="0">
              <a:lnSpc>
                <a:spcPct val="90000"/>
              </a:lnSpc>
              <a:spcBef>
                <a:spcPts val="500"/>
              </a:spcBef>
              <a:spcAft>
                <a:spcPts val="0"/>
              </a:spcAft>
              <a:buClr>
                <a:schemeClr val="dk1"/>
              </a:buClr>
              <a:buSzPts val="2400"/>
              <a:buChar char="•"/>
            </a:pPr>
            <a:r>
              <a:rPr lang="en-GB" sz="2000" b="1" dirty="0"/>
              <a:t>Second Deputy Chairperson:</a:t>
            </a:r>
            <a:r>
              <a:rPr lang="en-GB" sz="2000" dirty="0"/>
              <a:t> Prof Charles HIRSCH</a:t>
            </a:r>
            <a:endParaRPr sz="2000" dirty="0"/>
          </a:p>
          <a:p>
            <a:pPr marL="685800" lvl="1" indent="-266700" algn="l" rtl="0">
              <a:lnSpc>
                <a:spcPct val="90000"/>
              </a:lnSpc>
              <a:spcBef>
                <a:spcPts val="500"/>
              </a:spcBef>
              <a:spcAft>
                <a:spcPts val="0"/>
              </a:spcAft>
              <a:buClr>
                <a:schemeClr val="dk1"/>
              </a:buClr>
              <a:buSzPts val="2400"/>
              <a:buChar char="•"/>
            </a:pPr>
            <a:r>
              <a:rPr lang="en-GB" sz="2000" b="1" dirty="0"/>
              <a:t>Treasurer:</a:t>
            </a:r>
            <a:r>
              <a:rPr lang="en-GB" sz="2000" dirty="0"/>
              <a:t> Prof Stefan HICKEL</a:t>
            </a:r>
            <a:endParaRPr sz="2000" dirty="0"/>
          </a:p>
          <a:p>
            <a:pPr marL="685800" lvl="1" indent="-266700" algn="l" rtl="0">
              <a:lnSpc>
                <a:spcPct val="90000"/>
              </a:lnSpc>
              <a:spcBef>
                <a:spcPts val="500"/>
              </a:spcBef>
              <a:spcAft>
                <a:spcPts val="0"/>
              </a:spcAft>
              <a:buClr>
                <a:schemeClr val="dk1"/>
              </a:buClr>
              <a:buSzPts val="2400"/>
              <a:buChar char="•"/>
            </a:pPr>
            <a:r>
              <a:rPr lang="en-GB" sz="2000" b="1" dirty="0"/>
              <a:t>Deputy Treasurer: </a:t>
            </a:r>
            <a:r>
              <a:rPr lang="en-GB" sz="2000" dirty="0"/>
              <a:t>Prof Ananias TOMBOULIDES</a:t>
            </a:r>
            <a:endParaRPr sz="2000" dirty="0"/>
          </a:p>
          <a:p>
            <a:pPr marL="685800" lvl="1" indent="-266700" algn="l" rtl="0">
              <a:lnSpc>
                <a:spcPct val="90000"/>
              </a:lnSpc>
              <a:spcBef>
                <a:spcPts val="500"/>
              </a:spcBef>
              <a:spcAft>
                <a:spcPts val="0"/>
              </a:spcAft>
              <a:buSzPts val="2400"/>
              <a:buChar char="•"/>
            </a:pPr>
            <a:r>
              <a:rPr lang="en-GB" sz="2000" b="1" dirty="0"/>
              <a:t>SPC Chairperson: </a:t>
            </a:r>
            <a:r>
              <a:rPr lang="en-GB" sz="2000" dirty="0"/>
              <a:t>Prof Maria Vittoria SALVETTI</a:t>
            </a:r>
            <a:endParaRPr sz="2000" dirty="0"/>
          </a:p>
          <a:p>
            <a:pPr marL="685800" lvl="1" indent="-266700" algn="l" rtl="0">
              <a:lnSpc>
                <a:spcPct val="90000"/>
              </a:lnSpc>
              <a:spcBef>
                <a:spcPts val="500"/>
              </a:spcBef>
              <a:spcAft>
                <a:spcPts val="0"/>
              </a:spcAft>
              <a:buSzPts val="2400"/>
              <a:buChar char="•"/>
            </a:pPr>
            <a:r>
              <a:rPr lang="en-GB" sz="2000" b="1" dirty="0"/>
              <a:t>SPC Deputy Chairperson </a:t>
            </a:r>
            <a:r>
              <a:rPr lang="en-GB" sz="2000" dirty="0"/>
              <a:t>: Prof Paola CINNELLA</a:t>
            </a:r>
            <a:endParaRPr sz="2000" dirty="0"/>
          </a:p>
          <a:p>
            <a:pPr marL="685800" lvl="1" indent="-266700" algn="l" rtl="0">
              <a:lnSpc>
                <a:spcPct val="90000"/>
              </a:lnSpc>
              <a:spcBef>
                <a:spcPts val="500"/>
              </a:spcBef>
              <a:spcAft>
                <a:spcPts val="0"/>
              </a:spcAft>
              <a:buSzPts val="2400"/>
              <a:buChar char="•"/>
            </a:pPr>
            <a:r>
              <a:rPr lang="en-GB" sz="2000" b="1" dirty="0"/>
              <a:t>KNC Chairperson: </a:t>
            </a:r>
            <a:r>
              <a:rPr lang="en-GB" sz="2000" dirty="0"/>
              <a:t>Dr Andrea SCIACCHITANO</a:t>
            </a:r>
            <a:endParaRPr sz="2000" dirty="0"/>
          </a:p>
          <a:p>
            <a:pPr marL="685800" lvl="1" indent="-266700" algn="l" rtl="0">
              <a:lnSpc>
                <a:spcPct val="90000"/>
              </a:lnSpc>
              <a:spcBef>
                <a:spcPts val="500"/>
              </a:spcBef>
              <a:spcAft>
                <a:spcPts val="0"/>
              </a:spcAft>
              <a:buSzPts val="2400"/>
              <a:buChar char="•"/>
            </a:pPr>
            <a:r>
              <a:rPr lang="en-GB" sz="2000" b="1" dirty="0"/>
              <a:t>KNC Deputy Chairperson: </a:t>
            </a:r>
            <a:r>
              <a:rPr lang="en-GB" sz="2000" dirty="0"/>
              <a:t>Dr Koen </a:t>
            </a:r>
            <a:r>
              <a:rPr lang="en-GB" sz="2000" dirty="0" smtClean="0"/>
              <a:t>HILLEWAERT</a:t>
            </a:r>
          </a:p>
          <a:p>
            <a:pPr marL="685800" lvl="1" indent="-266700" algn="l" rtl="0">
              <a:lnSpc>
                <a:spcPct val="90000"/>
              </a:lnSpc>
              <a:spcBef>
                <a:spcPts val="500"/>
              </a:spcBef>
              <a:spcAft>
                <a:spcPts val="0"/>
              </a:spcAft>
              <a:buSzPts val="2400"/>
              <a:buChar char="•"/>
            </a:pPr>
            <a:r>
              <a:rPr lang="en-GB" sz="2000" b="1" dirty="0" smtClean="0"/>
              <a:t>KNC Second Deputy Chairperson: </a:t>
            </a:r>
            <a:r>
              <a:rPr lang="en-GB" sz="2000" dirty="0" smtClean="0"/>
              <a:t>Prof Tomas Bodnar</a:t>
            </a:r>
            <a:endParaRPr sz="2000" dirty="0"/>
          </a:p>
          <a:p>
            <a:pPr marL="685800" lvl="1" indent="-266700" algn="l" rtl="0">
              <a:lnSpc>
                <a:spcPct val="90000"/>
              </a:lnSpc>
              <a:spcBef>
                <a:spcPts val="500"/>
              </a:spcBef>
              <a:spcAft>
                <a:spcPts val="0"/>
              </a:spcAft>
              <a:buClr>
                <a:schemeClr val="dk1"/>
              </a:buClr>
              <a:buSzPts val="2400"/>
              <a:buChar char="•"/>
            </a:pPr>
            <a:r>
              <a:rPr lang="en-GB" sz="2000" b="1" dirty="0"/>
              <a:t>Knowledge Base Editor: </a:t>
            </a:r>
            <a:r>
              <a:rPr lang="en-GB" sz="2000" dirty="0"/>
              <a:t>Prof Wolfgang RODI</a:t>
            </a:r>
            <a:endParaRPr sz="2000" dirty="0"/>
          </a:p>
          <a:p>
            <a:pPr marL="685800" lvl="1" indent="-266700" algn="l" rtl="0">
              <a:lnSpc>
                <a:spcPct val="90000"/>
              </a:lnSpc>
              <a:spcBef>
                <a:spcPts val="500"/>
              </a:spcBef>
              <a:spcAft>
                <a:spcPts val="0"/>
              </a:spcAft>
              <a:buClr>
                <a:schemeClr val="dk1"/>
              </a:buClr>
              <a:buSzPts val="2400"/>
              <a:buChar char="•"/>
            </a:pPr>
            <a:r>
              <a:rPr lang="en-GB" sz="2000" b="1" dirty="0"/>
              <a:t>Bulletin Editor: </a:t>
            </a:r>
            <a:r>
              <a:rPr lang="en-GB" sz="2000" dirty="0"/>
              <a:t>Prof Witold ELSNER </a:t>
            </a:r>
            <a:endParaRPr sz="2000" dirty="0"/>
          </a:p>
        </p:txBody>
      </p:sp>
      <p:pic>
        <p:nvPicPr>
          <p:cNvPr id="226" name="Google Shape;226;g3215f5ad255_0_535"/>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227" name="Google Shape;227;g3215f5ad255_0_535"/>
          <p:cNvSpPr/>
          <p:nvPr/>
        </p:nvSpPr>
        <p:spPr>
          <a:xfrm>
            <a:off x="8028000" y="6588000"/>
            <a:ext cx="41841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https://www.ercoftac.org/about/structure_of_the_association/</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g3215f5ad255_0_330"/>
          <p:cNvSpPr txBox="1">
            <a:spLocks noGrp="1"/>
          </p:cNvSpPr>
          <p:nvPr>
            <p:ph type="title"/>
          </p:nvPr>
        </p:nvSpPr>
        <p:spPr>
          <a:xfrm>
            <a:off x="4666053" y="828000"/>
            <a:ext cx="4057323" cy="64573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a:t>Pilot Centres (PCs)</a:t>
            </a:r>
            <a:endParaRPr sz="3200"/>
          </a:p>
        </p:txBody>
      </p:sp>
      <p:pic>
        <p:nvPicPr>
          <p:cNvPr id="234" name="Google Shape;234;g3215f5ad255_0_330"/>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235" name="Google Shape;235;g3215f5ad255_0_330"/>
          <p:cNvSpPr txBox="1"/>
          <p:nvPr/>
        </p:nvSpPr>
        <p:spPr>
          <a:xfrm>
            <a:off x="9307387" y="6588000"/>
            <a:ext cx="272611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https://www.ercoftac.org/pilot_centres/</a:t>
            </a:r>
            <a:endParaRPr sz="1200" b="0" i="0" u="none" strike="noStrike" cap="none">
              <a:solidFill>
                <a:srgbClr val="000000"/>
              </a:solidFill>
              <a:latin typeface="Arial"/>
              <a:ea typeface="Arial"/>
              <a:cs typeface="Arial"/>
              <a:sym typeface="Arial"/>
            </a:endParaRPr>
          </a:p>
        </p:txBody>
      </p:sp>
      <p:pic>
        <p:nvPicPr>
          <p:cNvPr id="236" name="Google Shape;236;g3215f5ad255_0_330" descr="Immagine che contiene schermata, testo, numero, design&#10;&#10;Descrizione generata automaticamente"/>
          <p:cNvPicPr preferRelativeResize="0"/>
          <p:nvPr/>
        </p:nvPicPr>
        <p:blipFill rotWithShape="1">
          <a:blip r:embed="rId4">
            <a:alphaModFix/>
          </a:blip>
          <a:srcRect/>
          <a:stretch/>
        </p:blipFill>
        <p:spPr>
          <a:xfrm>
            <a:off x="311469" y="1872000"/>
            <a:ext cx="6589338" cy="4406631"/>
          </a:xfrm>
          <a:prstGeom prst="rect">
            <a:avLst/>
          </a:prstGeom>
          <a:noFill/>
          <a:ln>
            <a:noFill/>
          </a:ln>
        </p:spPr>
      </p:pic>
      <p:sp>
        <p:nvSpPr>
          <p:cNvPr id="237" name="Google Shape;237;g3215f5ad255_0_330"/>
          <p:cNvSpPr txBox="1"/>
          <p:nvPr/>
        </p:nvSpPr>
        <p:spPr>
          <a:xfrm>
            <a:off x="7208196" y="1872000"/>
            <a:ext cx="4640483" cy="228780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alibri"/>
                <a:ea typeface="Calibri"/>
                <a:cs typeface="Calibri"/>
                <a:sym typeface="Calibri"/>
              </a:rPr>
              <a:t>Pilot Centres exist to coordinate research in Flow, Turbulence, and Combustion on a regional or national scale</a:t>
            </a:r>
            <a:r>
              <a:rPr lang="en-GB" sz="1800" b="0" i="0" u="none" strike="noStrike" cap="none">
                <a:solidFill>
                  <a:srgbClr val="000000"/>
                </a:solidFill>
                <a:latin typeface="Calibri"/>
                <a:ea typeface="Calibri"/>
                <a:cs typeface="Calibri"/>
                <a:sym typeface="Calibri"/>
              </a:rPr>
              <a:t>, while at the same time being linked to all other PCs via ERCOFTAC's SIGs</a:t>
            </a:r>
            <a:endParaRPr sz="1400" b="0" i="0" u="none" strike="noStrike" cap="none">
              <a:solidFill>
                <a:srgbClr val="000000"/>
              </a:solidFill>
              <a:latin typeface="Arial"/>
              <a:ea typeface="Arial"/>
              <a:cs typeface="Arial"/>
              <a:sym typeface="Arial"/>
            </a:endParaRPr>
          </a:p>
          <a:p>
            <a:pPr marL="285750" marR="0" lvl="0" indent="-158750" algn="just" rtl="0">
              <a:lnSpc>
                <a:spcPct val="100000"/>
              </a:lnSpc>
              <a:spcBef>
                <a:spcPts val="1000"/>
              </a:spcBef>
              <a:spcAft>
                <a:spcPts val="0"/>
              </a:spcAft>
              <a:buClr>
                <a:schemeClr val="dk1"/>
              </a:buClr>
              <a:buSzPts val="2000"/>
              <a:buFont typeface="Arial"/>
              <a:buNone/>
            </a:pP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Currently there are 17 PCs </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Special Interest Groups (SIGs): </a:t>
            </a:r>
            <a:endParaRPr sz="3200" b="1"/>
          </a:p>
        </p:txBody>
      </p:sp>
      <p:pic>
        <p:nvPicPr>
          <p:cNvPr id="244" name="Google Shape;244;p5"/>
          <p:cNvPicPr preferRelativeResize="0"/>
          <p:nvPr/>
        </p:nvPicPr>
        <p:blipFill rotWithShape="1">
          <a:blip r:embed="rId3">
            <a:alphaModFix/>
          </a:blip>
          <a:srcRect/>
          <a:stretch/>
        </p:blipFill>
        <p:spPr>
          <a:xfrm>
            <a:off x="360000" y="360000"/>
            <a:ext cx="2451431" cy="900000"/>
          </a:xfrm>
          <a:prstGeom prst="rect">
            <a:avLst/>
          </a:prstGeom>
          <a:noFill/>
          <a:ln>
            <a:noFill/>
          </a:ln>
        </p:spPr>
      </p:pic>
      <p:sp>
        <p:nvSpPr>
          <p:cNvPr id="245" name="Google Shape;245;p5"/>
          <p:cNvSpPr txBox="1"/>
          <p:nvPr/>
        </p:nvSpPr>
        <p:spPr>
          <a:xfrm>
            <a:off x="2560736" y="2508801"/>
            <a:ext cx="2589003"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instability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transition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aero acoustics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combustion</a:t>
            </a:r>
            <a:endParaRPr sz="1400" b="0" i="0" u="none" strike="noStrike" cap="none">
              <a:solidFill>
                <a:srgbClr val="000000"/>
              </a:solidFill>
              <a:latin typeface="Arial"/>
              <a:ea typeface="Arial"/>
              <a:cs typeface="Arial"/>
              <a:sym typeface="Arial"/>
            </a:endParaRPr>
          </a:p>
        </p:txBody>
      </p:sp>
      <p:sp>
        <p:nvSpPr>
          <p:cNvPr id="246" name="Google Shape;246;p5"/>
          <p:cNvSpPr txBox="1"/>
          <p:nvPr/>
        </p:nvSpPr>
        <p:spPr>
          <a:xfrm>
            <a:off x="6019038" y="2499553"/>
            <a:ext cx="4045789"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PIV</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machine learning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and other experimental techniques </a:t>
            </a:r>
            <a:endParaRPr sz="1400" b="0" i="0" u="none" strike="noStrike" cap="none">
              <a:solidFill>
                <a:srgbClr val="000000"/>
              </a:solidFill>
              <a:latin typeface="Arial"/>
              <a:ea typeface="Arial"/>
              <a:cs typeface="Arial"/>
              <a:sym typeface="Arial"/>
            </a:endParaRPr>
          </a:p>
        </p:txBody>
      </p:sp>
      <p:sp>
        <p:nvSpPr>
          <p:cNvPr id="247" name="Google Shape;247;p5"/>
          <p:cNvSpPr txBox="1"/>
          <p:nvPr/>
        </p:nvSpPr>
        <p:spPr>
          <a:xfrm>
            <a:off x="357994" y="1765252"/>
            <a:ext cx="11322000" cy="98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SIGs are composed of ERCOFTAC members working together on a well-defined specific topic on Flow, Turbulence and Combustion, </a:t>
            </a:r>
            <a:r>
              <a:rPr lang="en-GB" sz="20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as for instance:</a:t>
            </a:r>
            <a:r>
              <a:rPr lang="en-GB"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8" name="Google Shape;248;p5"/>
          <p:cNvPicPr preferRelativeResize="0"/>
          <p:nvPr/>
        </p:nvPicPr>
        <p:blipFill rotWithShape="1">
          <a:blip r:embed="rId4">
            <a:alphaModFix/>
          </a:blip>
          <a:srcRect/>
          <a:stretch/>
        </p:blipFill>
        <p:spPr>
          <a:xfrm>
            <a:off x="1428750" y="3852000"/>
            <a:ext cx="4590288" cy="2389632"/>
          </a:xfrm>
          <a:prstGeom prst="rect">
            <a:avLst/>
          </a:prstGeom>
          <a:noFill/>
          <a:ln>
            <a:noFill/>
          </a:ln>
        </p:spPr>
      </p:pic>
      <p:pic>
        <p:nvPicPr>
          <p:cNvPr id="249" name="Google Shape;249;p5"/>
          <p:cNvPicPr preferRelativeResize="0"/>
          <p:nvPr/>
        </p:nvPicPr>
        <p:blipFill rotWithShape="1">
          <a:blip r:embed="rId5">
            <a:alphaModFix/>
          </a:blip>
          <a:srcRect/>
          <a:stretch/>
        </p:blipFill>
        <p:spPr>
          <a:xfrm>
            <a:off x="6288089" y="3852000"/>
            <a:ext cx="4596384" cy="2395728"/>
          </a:xfrm>
          <a:prstGeom prst="rect">
            <a:avLst/>
          </a:prstGeom>
          <a:noFill/>
          <a:ln>
            <a:noFill/>
          </a:ln>
        </p:spPr>
      </p:pic>
      <p:sp>
        <p:nvSpPr>
          <p:cNvPr id="250" name="Google Shape;250;p5"/>
          <p:cNvSpPr/>
          <p:nvPr/>
        </p:nvSpPr>
        <p:spPr>
          <a:xfrm>
            <a:off x="8856000" y="6552000"/>
            <a:ext cx="353814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https://www.ercoftac.org/special_interest_groups/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6"/>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Special Interest Groups (SIGs): </a:t>
            </a:r>
            <a:endParaRPr sz="3200" b="1"/>
          </a:p>
        </p:txBody>
      </p:sp>
      <p:sp>
        <p:nvSpPr>
          <p:cNvPr id="257" name="Google Shape;257;p6"/>
          <p:cNvSpPr txBox="1">
            <a:spLocks noGrp="1"/>
          </p:cNvSpPr>
          <p:nvPr>
            <p:ph type="body" idx="1"/>
          </p:nvPr>
        </p:nvSpPr>
        <p:spPr>
          <a:xfrm>
            <a:off x="5486400" y="1717152"/>
            <a:ext cx="6463430" cy="47916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GB" sz="2000" b="1"/>
              <a:t>Role and activities: </a:t>
            </a:r>
            <a:endParaRPr sz="2000"/>
          </a:p>
          <a:p>
            <a:pPr marL="228600" lvl="0" indent="-228600" algn="l" rtl="0">
              <a:lnSpc>
                <a:spcPct val="100000"/>
              </a:lnSpc>
              <a:spcBef>
                <a:spcPts val="1000"/>
              </a:spcBef>
              <a:spcAft>
                <a:spcPts val="0"/>
              </a:spcAft>
              <a:buClr>
                <a:schemeClr val="dk1"/>
              </a:buClr>
              <a:buSzPts val="2000"/>
              <a:buChar char="•"/>
            </a:pPr>
            <a:r>
              <a:rPr lang="en-GB" sz="2000"/>
              <a:t>workshops, summer schools, conferences and courses: ERCOFTAC funding can apply administrative support and website functionality for all the events</a:t>
            </a:r>
            <a:endParaRPr sz="2000"/>
          </a:p>
          <a:p>
            <a:pPr marL="228600" lvl="0" indent="-228600" algn="l" rtl="0">
              <a:lnSpc>
                <a:spcPct val="90000"/>
              </a:lnSpc>
              <a:spcBef>
                <a:spcPts val="1000"/>
              </a:spcBef>
              <a:spcAft>
                <a:spcPts val="0"/>
              </a:spcAft>
              <a:buClr>
                <a:schemeClr val="dk1"/>
              </a:buClr>
              <a:buSzPts val="2000"/>
              <a:buChar char="•"/>
            </a:pPr>
            <a:r>
              <a:rPr lang="en-GB" sz="2000"/>
              <a:t>comparison of codes</a:t>
            </a:r>
            <a:endParaRPr sz="2000"/>
          </a:p>
          <a:p>
            <a:pPr marL="228600" lvl="0" indent="-228600" algn="l" rtl="0">
              <a:lnSpc>
                <a:spcPct val="90000"/>
              </a:lnSpc>
              <a:spcBef>
                <a:spcPts val="1000"/>
              </a:spcBef>
              <a:spcAft>
                <a:spcPts val="0"/>
              </a:spcAft>
              <a:buClr>
                <a:schemeClr val="dk1"/>
              </a:buClr>
              <a:buSzPts val="2000"/>
              <a:buChar char="•"/>
            </a:pPr>
            <a:r>
              <a:rPr lang="en-GB" sz="2000"/>
              <a:t>exchange of research results and possibility to cooperate and fusion</a:t>
            </a:r>
            <a:endParaRPr sz="2000"/>
          </a:p>
          <a:p>
            <a:pPr marL="228600" lvl="0" indent="-228600" algn="l" rtl="0">
              <a:lnSpc>
                <a:spcPct val="90000"/>
              </a:lnSpc>
              <a:spcBef>
                <a:spcPts val="1000"/>
              </a:spcBef>
              <a:spcAft>
                <a:spcPts val="0"/>
              </a:spcAft>
              <a:buClr>
                <a:schemeClr val="dk1"/>
              </a:buClr>
              <a:buSzPts val="2000"/>
              <a:buChar char="•"/>
            </a:pPr>
            <a:r>
              <a:rPr lang="en-GB" sz="2000"/>
              <a:t>creation of experimental and/or numerical data bases</a:t>
            </a:r>
            <a:endParaRPr sz="2000"/>
          </a:p>
          <a:p>
            <a:pPr marL="228600" lvl="0" indent="-228600" algn="l" rtl="0">
              <a:lnSpc>
                <a:spcPct val="90000"/>
              </a:lnSpc>
              <a:spcBef>
                <a:spcPts val="1000"/>
              </a:spcBef>
              <a:spcAft>
                <a:spcPts val="0"/>
              </a:spcAft>
              <a:buClr>
                <a:schemeClr val="dk1"/>
              </a:buClr>
              <a:buSzPts val="2000"/>
              <a:buChar char="•"/>
            </a:pPr>
            <a:r>
              <a:rPr lang="en-GB" sz="2000"/>
              <a:t>industrial courses organisation with administrative support and website functionality for the course </a:t>
            </a:r>
            <a:endParaRPr sz="2000"/>
          </a:p>
        </p:txBody>
      </p:sp>
      <p:pic>
        <p:nvPicPr>
          <p:cNvPr id="258" name="Google Shape;258;p6"/>
          <p:cNvPicPr preferRelativeResize="0"/>
          <p:nvPr/>
        </p:nvPicPr>
        <p:blipFill rotWithShape="1">
          <a:blip r:embed="rId3">
            <a:alphaModFix/>
          </a:blip>
          <a:srcRect/>
          <a:stretch/>
        </p:blipFill>
        <p:spPr>
          <a:xfrm>
            <a:off x="360000" y="360000"/>
            <a:ext cx="2451431" cy="900000"/>
          </a:xfrm>
          <a:prstGeom prst="rect">
            <a:avLst/>
          </a:prstGeom>
          <a:noFill/>
          <a:ln>
            <a:noFill/>
          </a:ln>
        </p:spPr>
      </p:pic>
      <p:pic>
        <p:nvPicPr>
          <p:cNvPr id="259" name="Google Shape;259;p6"/>
          <p:cNvPicPr preferRelativeResize="0"/>
          <p:nvPr/>
        </p:nvPicPr>
        <p:blipFill rotWithShape="1">
          <a:blip r:embed="rId4">
            <a:alphaModFix/>
          </a:blip>
          <a:srcRect/>
          <a:stretch/>
        </p:blipFill>
        <p:spPr>
          <a:xfrm>
            <a:off x="359999" y="1368000"/>
            <a:ext cx="4750619" cy="5140848"/>
          </a:xfrm>
          <a:prstGeom prst="rect">
            <a:avLst/>
          </a:prstGeom>
          <a:noFill/>
          <a:ln>
            <a:noFill/>
          </a:ln>
          <a:effectLst>
            <a:outerShdw blurRad="50800" dist="38100" algn="l" rotWithShape="0">
              <a:srgbClr val="000000">
                <a:alpha val="40000"/>
              </a:srgbClr>
            </a:outerShdw>
          </a:effectLst>
        </p:spPr>
      </p:pic>
      <p:sp>
        <p:nvSpPr>
          <p:cNvPr id="260" name="Google Shape;260;p6"/>
          <p:cNvSpPr/>
          <p:nvPr/>
        </p:nvSpPr>
        <p:spPr>
          <a:xfrm>
            <a:off x="8856000" y="6552000"/>
            <a:ext cx="34131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https://www.ercoftac.org/special_interest_groups/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8"/>
          <p:cNvSpPr txBox="1">
            <a:spLocks noGrp="1"/>
          </p:cNvSpPr>
          <p:nvPr>
            <p:ph type="title"/>
          </p:nvPr>
        </p:nvSpPr>
        <p:spPr>
          <a:xfrm>
            <a:off x="1692000" y="828000"/>
            <a:ext cx="100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ERCOFTAC Autumn and Spring Festivals</a:t>
            </a:r>
            <a:endParaRPr sz="3200"/>
          </a:p>
        </p:txBody>
      </p:sp>
      <p:sp>
        <p:nvSpPr>
          <p:cNvPr id="266" name="Google Shape;266;p8"/>
          <p:cNvSpPr txBox="1">
            <a:spLocks noGrp="1"/>
          </p:cNvSpPr>
          <p:nvPr>
            <p:ph type="body" idx="1"/>
          </p:nvPr>
        </p:nvSpPr>
        <p:spPr>
          <a:xfrm>
            <a:off x="343892" y="1368000"/>
            <a:ext cx="11699309" cy="40511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GB" sz="2000" b="1"/>
              <a:t>Role and Aim:</a:t>
            </a:r>
            <a:endParaRPr sz="2000"/>
          </a:p>
          <a:p>
            <a:pPr marL="228600" lvl="0" indent="-228600" algn="l" rtl="0">
              <a:lnSpc>
                <a:spcPct val="120000"/>
              </a:lnSpc>
              <a:spcBef>
                <a:spcPts val="1000"/>
              </a:spcBef>
              <a:spcAft>
                <a:spcPts val="0"/>
              </a:spcAft>
              <a:buClr>
                <a:schemeClr val="dk1"/>
              </a:buClr>
              <a:buSzPts val="1800"/>
              <a:buChar char="•"/>
            </a:pPr>
            <a:r>
              <a:rPr lang="en-GB" sz="2000"/>
              <a:t>Twice a year one of the Pilot Centres (PCs) organises ERCOFTAC Festival: Spring and Autumn</a:t>
            </a:r>
            <a:endParaRPr sz="2000"/>
          </a:p>
          <a:p>
            <a:pPr marL="228600" lvl="0" indent="-228600" algn="l" rtl="0">
              <a:lnSpc>
                <a:spcPct val="100000"/>
              </a:lnSpc>
              <a:spcBef>
                <a:spcPts val="1000"/>
              </a:spcBef>
              <a:spcAft>
                <a:spcPts val="0"/>
              </a:spcAft>
              <a:buClr>
                <a:schemeClr val="dk1"/>
              </a:buClr>
              <a:buSzPts val="1800"/>
              <a:buChar char="•"/>
            </a:pPr>
            <a:r>
              <a:rPr lang="en-GB" sz="2000" b="1"/>
              <a:t>Two days events are open to all members to attend and exchange, discuss and socialise with other members</a:t>
            </a:r>
            <a:r>
              <a:rPr lang="en-GB" sz="2000"/>
              <a:t> </a:t>
            </a:r>
            <a:endParaRPr sz="2000"/>
          </a:p>
          <a:p>
            <a:pPr marL="228600" lvl="0" indent="-228600" algn="l" rtl="0">
              <a:lnSpc>
                <a:spcPct val="100000"/>
              </a:lnSpc>
              <a:spcBef>
                <a:spcPts val="1000"/>
              </a:spcBef>
              <a:spcAft>
                <a:spcPts val="0"/>
              </a:spcAft>
              <a:buClr>
                <a:schemeClr val="dk1"/>
              </a:buClr>
              <a:buSzPts val="1800"/>
              <a:buChar char="•"/>
            </a:pPr>
            <a:r>
              <a:rPr lang="en-GB" sz="2000"/>
              <a:t>First day of the Festivals is for the local PC to present the facilities, activities and research taking place within their PC and also show its role within the community</a:t>
            </a:r>
            <a:endParaRPr sz="2000"/>
          </a:p>
          <a:p>
            <a:pPr marL="228600" lvl="0" indent="-228600" algn="l" rtl="0">
              <a:lnSpc>
                <a:spcPct val="90000"/>
              </a:lnSpc>
              <a:spcBef>
                <a:spcPts val="1000"/>
              </a:spcBef>
              <a:spcAft>
                <a:spcPts val="0"/>
              </a:spcAft>
              <a:buClr>
                <a:schemeClr val="dk1"/>
              </a:buClr>
              <a:buSzPts val="1800"/>
              <a:buChar char="•"/>
            </a:pPr>
            <a:r>
              <a:rPr lang="en-GB" sz="2000"/>
              <a:t>Second day is for the technical ERCOFTAC committee meetings lead by officials to discuss the strategy and future events taking place under ERCOFTAC. </a:t>
            </a:r>
            <a:endParaRPr sz="2000"/>
          </a:p>
          <a:p>
            <a:pPr marL="0" lvl="0" indent="0" algn="ctr" rtl="0">
              <a:lnSpc>
                <a:spcPct val="90000"/>
              </a:lnSpc>
              <a:spcBef>
                <a:spcPts val="1000"/>
              </a:spcBef>
              <a:spcAft>
                <a:spcPts val="0"/>
              </a:spcAft>
              <a:buClr>
                <a:schemeClr val="dk1"/>
              </a:buClr>
              <a:buSzPts val="1800"/>
              <a:buNone/>
            </a:pPr>
            <a:r>
              <a:rPr lang="en-GB" sz="2000" b="1"/>
              <a:t>Input and opinion from all members is always considered, highly appreciated and very welcome! </a:t>
            </a:r>
            <a:endParaRPr sz="2000"/>
          </a:p>
        </p:txBody>
      </p:sp>
      <p:pic>
        <p:nvPicPr>
          <p:cNvPr id="267" name="Google Shape;267;p8"/>
          <p:cNvPicPr preferRelativeResize="0"/>
          <p:nvPr/>
        </p:nvPicPr>
        <p:blipFill rotWithShape="1">
          <a:blip r:embed="rId3">
            <a:alphaModFix/>
          </a:blip>
          <a:srcRect/>
          <a:stretch/>
        </p:blipFill>
        <p:spPr>
          <a:xfrm>
            <a:off x="360000" y="360000"/>
            <a:ext cx="2451428" cy="900000"/>
          </a:xfrm>
          <a:prstGeom prst="rect">
            <a:avLst/>
          </a:prstGeom>
          <a:noFill/>
          <a:ln>
            <a:noFill/>
          </a:ln>
        </p:spPr>
      </p:pic>
      <p:pic>
        <p:nvPicPr>
          <p:cNvPr id="268" name="Google Shape;268;p8"/>
          <p:cNvPicPr preferRelativeResize="0"/>
          <p:nvPr/>
        </p:nvPicPr>
        <p:blipFill rotWithShape="1">
          <a:blip r:embed="rId4">
            <a:alphaModFix/>
          </a:blip>
          <a:srcRect/>
          <a:stretch/>
        </p:blipFill>
        <p:spPr>
          <a:xfrm>
            <a:off x="749451" y="4860000"/>
            <a:ext cx="2256000" cy="1692000"/>
          </a:xfrm>
          <a:prstGeom prst="rect">
            <a:avLst/>
          </a:prstGeom>
          <a:noFill/>
          <a:ln>
            <a:noFill/>
          </a:ln>
        </p:spPr>
      </p:pic>
      <p:pic>
        <p:nvPicPr>
          <p:cNvPr id="269" name="Google Shape;269;p8"/>
          <p:cNvPicPr preferRelativeResize="0"/>
          <p:nvPr/>
        </p:nvPicPr>
        <p:blipFill rotWithShape="1">
          <a:blip r:embed="rId5">
            <a:alphaModFix/>
          </a:blip>
          <a:srcRect/>
          <a:stretch/>
        </p:blipFill>
        <p:spPr>
          <a:xfrm>
            <a:off x="8777480" y="4860000"/>
            <a:ext cx="2657514" cy="1692000"/>
          </a:xfrm>
          <a:prstGeom prst="rect">
            <a:avLst/>
          </a:prstGeom>
          <a:noFill/>
          <a:ln>
            <a:noFill/>
          </a:ln>
        </p:spPr>
      </p:pic>
      <p:pic>
        <p:nvPicPr>
          <p:cNvPr id="270" name="Google Shape;270;p8"/>
          <p:cNvPicPr preferRelativeResize="0"/>
          <p:nvPr/>
        </p:nvPicPr>
        <p:blipFill rotWithShape="1">
          <a:blip r:embed="rId6">
            <a:alphaModFix/>
          </a:blip>
          <a:srcRect/>
          <a:stretch/>
        </p:blipFill>
        <p:spPr>
          <a:xfrm>
            <a:off x="3345713" y="4860000"/>
            <a:ext cx="2538000" cy="1692000"/>
          </a:xfrm>
          <a:prstGeom prst="rect">
            <a:avLst/>
          </a:prstGeom>
          <a:noFill/>
          <a:ln>
            <a:noFill/>
          </a:ln>
        </p:spPr>
      </p:pic>
      <p:pic>
        <p:nvPicPr>
          <p:cNvPr id="271" name="Google Shape;271;p8"/>
          <p:cNvPicPr preferRelativeResize="0"/>
          <p:nvPr/>
        </p:nvPicPr>
        <p:blipFill rotWithShape="1">
          <a:blip r:embed="rId7">
            <a:alphaModFix/>
          </a:blip>
          <a:srcRect/>
          <a:stretch/>
        </p:blipFill>
        <p:spPr>
          <a:xfrm>
            <a:off x="6193547" y="4860000"/>
            <a:ext cx="2256000" cy="1692000"/>
          </a:xfrm>
          <a:prstGeom prst="rect">
            <a:avLst/>
          </a:prstGeom>
          <a:noFill/>
          <a:ln>
            <a:noFill/>
          </a:ln>
        </p:spPr>
      </p:pic>
      <p:sp>
        <p:nvSpPr>
          <p:cNvPr id="272" name="Google Shape;272;p8"/>
          <p:cNvSpPr txBox="1"/>
          <p:nvPr/>
        </p:nvSpPr>
        <p:spPr>
          <a:xfrm>
            <a:off x="691596" y="6516000"/>
            <a:ext cx="185623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Lab visits</a:t>
            </a:r>
            <a:endParaRPr sz="1100" b="0" i="0" u="none" strike="noStrike" cap="none">
              <a:solidFill>
                <a:srgbClr val="000000"/>
              </a:solidFill>
              <a:latin typeface="Calibri"/>
              <a:ea typeface="Calibri"/>
              <a:cs typeface="Calibri"/>
              <a:sym typeface="Calibri"/>
            </a:endParaRPr>
          </a:p>
        </p:txBody>
      </p:sp>
      <p:sp>
        <p:nvSpPr>
          <p:cNvPr id="273" name="Google Shape;273;p8"/>
          <p:cNvSpPr txBox="1"/>
          <p:nvPr/>
        </p:nvSpPr>
        <p:spPr>
          <a:xfrm>
            <a:off x="3255319" y="6516000"/>
            <a:ext cx="240487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PC Presentations</a:t>
            </a:r>
            <a:endParaRPr sz="1100" b="0" i="0" u="none" strike="noStrike" cap="none">
              <a:solidFill>
                <a:srgbClr val="000000"/>
              </a:solidFill>
              <a:latin typeface="Calibri"/>
              <a:ea typeface="Calibri"/>
              <a:cs typeface="Calibri"/>
              <a:sym typeface="Calibri"/>
            </a:endParaRPr>
          </a:p>
        </p:txBody>
      </p:sp>
      <p:sp>
        <p:nvSpPr>
          <p:cNvPr id="274" name="Google Shape;274;p8"/>
          <p:cNvSpPr txBox="1"/>
          <p:nvPr/>
        </p:nvSpPr>
        <p:spPr>
          <a:xfrm>
            <a:off x="6120000" y="6516000"/>
            <a:ext cx="160934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Gala Dinner</a:t>
            </a:r>
            <a:endParaRPr sz="1100" b="0" i="0" u="none" strike="noStrike" cap="none">
              <a:solidFill>
                <a:srgbClr val="000000"/>
              </a:solidFill>
              <a:latin typeface="Calibri"/>
              <a:ea typeface="Calibri"/>
              <a:cs typeface="Calibri"/>
              <a:sym typeface="Calibri"/>
            </a:endParaRPr>
          </a:p>
        </p:txBody>
      </p:sp>
      <p:sp>
        <p:nvSpPr>
          <p:cNvPr id="275" name="Google Shape;275;p8"/>
          <p:cNvSpPr txBox="1"/>
          <p:nvPr/>
        </p:nvSpPr>
        <p:spPr>
          <a:xfrm>
            <a:off x="8927792" y="6516000"/>
            <a:ext cx="168249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Committee Meetings</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2176</Words>
  <Application>Microsoft Office PowerPoint</Application>
  <PresentationFormat>Widescreen</PresentationFormat>
  <Paragraphs>270</Paragraphs>
  <Slides>29</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Rajdhani</vt:lpstr>
      <vt:lpstr>Play</vt:lpstr>
      <vt:lpstr>Arial</vt:lpstr>
      <vt:lpstr>Noto Sans Symbols</vt:lpstr>
      <vt:lpstr>Calibri</vt:lpstr>
      <vt:lpstr>Office Theme</vt:lpstr>
      <vt:lpstr>Office Theme</vt:lpstr>
      <vt:lpstr>ERCOFTAC Overview</vt:lpstr>
      <vt:lpstr>PowerPoint Presentation</vt:lpstr>
      <vt:lpstr>Who we are</vt:lpstr>
      <vt:lpstr>Structure of ERCOFTAC</vt:lpstr>
      <vt:lpstr>ERCOFTAC Council (EC)</vt:lpstr>
      <vt:lpstr>Pilot Centres (PCs)</vt:lpstr>
      <vt:lpstr>Special Interest Groups (SIGs): </vt:lpstr>
      <vt:lpstr>Special Interest Groups (SIGs): </vt:lpstr>
      <vt:lpstr>ERCOFTAC Autumn and Spring Festivals</vt:lpstr>
      <vt:lpstr>The recent Spring Festival 2025 was organised by PC Nordic and took place at KTH, Stockholm, Sweden.    The local organiser, Dr Stefan Wallin and Dr Ardeshir Hanifi, invited remarkable speakers and their presentations are now available on the ERCOFTAC website: ERCOFTAC - Spring Festival 2025: PC Nordic - Overview   During this Spring Festival the 1st edition of ERCOFTAC Milton van Dyke competition took place. </vt:lpstr>
      <vt:lpstr>Da Vinci Competition and €1,000 Prize</vt:lpstr>
      <vt:lpstr>Milton van Dyke Flow Visualization  Competition and €1,000 Prize</vt:lpstr>
      <vt:lpstr>ERCOFTAC Activities:  </vt:lpstr>
      <vt:lpstr>Periodic Events</vt:lpstr>
      <vt:lpstr>Young Spring School in Montestigliano Series</vt:lpstr>
      <vt:lpstr>Young Spring School in Montestigliano Series</vt:lpstr>
      <vt:lpstr>Workshops, Summer Schools,  Conferences and Courses</vt:lpstr>
      <vt:lpstr>             Workshops, Summer Schools, Conferences</vt:lpstr>
      <vt:lpstr>Industrial Training Courses: </vt:lpstr>
      <vt:lpstr>ERCOFTAC QNET-CFD Knowledge Base Wiki  </vt:lpstr>
      <vt:lpstr>Publications</vt:lpstr>
      <vt:lpstr>Publications</vt:lpstr>
      <vt:lpstr>Membership</vt:lpstr>
      <vt:lpstr>Benefits of Membership</vt:lpstr>
      <vt:lpstr>Benefits of Membership</vt:lpstr>
      <vt:lpstr>ERCOFTAC Members  on the benefits of membership…</vt:lpstr>
      <vt:lpstr>ERCOFTAC Members  on the benefits of membership…</vt:lpstr>
      <vt:lpstr>ERCOFTAC on Social Media: </vt:lpstr>
      <vt:lpstr>ERCOFTAC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ERCOFTAC Overview</dc:title>
  <dc:creator>Magdalena Jakubczak</dc:creator>
  <cp:lastModifiedBy>Magdalena Jakubczak</cp:lastModifiedBy>
  <cp:revision>8</cp:revision>
  <dcterms:modified xsi:type="dcterms:W3CDTF">2025-06-20T11:14:22Z</dcterms:modified>
</cp:coreProperties>
</file>